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43"/>
  </p:notesMasterIdLst>
  <p:sldIdLst>
    <p:sldId id="338" r:id="rId2"/>
    <p:sldId id="339" r:id="rId3"/>
    <p:sldId id="386" r:id="rId4"/>
    <p:sldId id="340" r:id="rId5"/>
    <p:sldId id="351" r:id="rId6"/>
    <p:sldId id="352" r:id="rId7"/>
    <p:sldId id="354" r:id="rId8"/>
    <p:sldId id="355" r:id="rId9"/>
    <p:sldId id="385" r:id="rId10"/>
    <p:sldId id="356" r:id="rId11"/>
    <p:sldId id="346" r:id="rId12"/>
    <p:sldId id="347" r:id="rId13"/>
    <p:sldId id="358" r:id="rId14"/>
    <p:sldId id="282" r:id="rId15"/>
    <p:sldId id="371" r:id="rId16"/>
    <p:sldId id="379" r:id="rId17"/>
    <p:sldId id="376" r:id="rId18"/>
    <p:sldId id="378" r:id="rId19"/>
    <p:sldId id="361" r:id="rId20"/>
    <p:sldId id="377" r:id="rId21"/>
    <p:sldId id="375" r:id="rId22"/>
    <p:sldId id="383" r:id="rId23"/>
    <p:sldId id="387" r:id="rId24"/>
    <p:sldId id="389" r:id="rId25"/>
    <p:sldId id="390" r:id="rId26"/>
    <p:sldId id="391" r:id="rId27"/>
    <p:sldId id="381" r:id="rId28"/>
    <p:sldId id="407" r:id="rId29"/>
    <p:sldId id="396" r:id="rId30"/>
    <p:sldId id="393" r:id="rId31"/>
    <p:sldId id="395" r:id="rId32"/>
    <p:sldId id="394" r:id="rId33"/>
    <p:sldId id="400" r:id="rId34"/>
    <p:sldId id="401" r:id="rId35"/>
    <p:sldId id="382" r:id="rId36"/>
    <p:sldId id="402" r:id="rId37"/>
    <p:sldId id="403" r:id="rId38"/>
    <p:sldId id="367" r:id="rId39"/>
    <p:sldId id="360" r:id="rId40"/>
    <p:sldId id="406" r:id="rId41"/>
    <p:sldId id="279" r:id="rId42"/>
  </p:sldIdLst>
  <p:sldSz cx="9144000" cy="5143500" type="screen16x9"/>
  <p:notesSz cx="6858000" cy="9144000"/>
  <p:embeddedFontLst>
    <p:embeddedFont>
      <p:font typeface="Calibri" pitchFamily="34" charset="0"/>
      <p:regular r:id="rId44"/>
      <p:bold r:id="rId45"/>
      <p:italic r:id="rId46"/>
      <p:boldItalic r:id="rId47"/>
    </p:embeddedFont>
    <p:embeddedFont>
      <p:font typeface="Fira Sans Extra Condensed Medium" charset="0"/>
      <p:regular r:id="rId48"/>
      <p:bold r:id="rId49"/>
      <p:italic r:id="rId50"/>
      <p:boldItalic r:id="rId51"/>
    </p:embeddedFont>
    <p:embeddedFont>
      <p:font typeface="Barlow Condensed SemiBold" charset="0"/>
      <p:regular r:id="rId52"/>
      <p:bold r:id="rId53"/>
      <p:italic r:id="rId54"/>
      <p:boldItalic r:id="rId55"/>
    </p:embeddedFont>
    <p:embeddedFont>
      <p:font typeface="Tahoma" pitchFamily="34" charset="0"/>
      <p:regular r:id="rId56"/>
      <p:bold r:id="rId57"/>
    </p:embeddedFont>
    <p:embeddedFont>
      <p:font typeface="Barlow Condensed" charset="0"/>
      <p:regular r:id="rId58"/>
      <p:bold r:id="rId59"/>
      <p:italic r:id="rId60"/>
      <p:boldItalic r:id="rId61"/>
    </p:embeddedFont>
    <p:embeddedFont>
      <p:font typeface="RomanC" pitchFamily="2" charset="0"/>
      <p:regular r:id="rId62"/>
    </p:embeddedFont>
    <p:embeddedFont>
      <p:font typeface="Ubuntu" charset="0"/>
      <p:regular r:id="rId63"/>
      <p:bold r:id="rId64"/>
      <p:italic r:id="rId65"/>
      <p:boldItalic r:id="rId66"/>
    </p:embeddedFont>
    <p:embeddedFont>
      <p:font typeface="Kumbh Sans SemiBold" charset="0"/>
      <p:regular r:id="rId67"/>
      <p:bold r:id="rId68"/>
    </p:embeddedFont>
    <p:embeddedFont>
      <p:font typeface="Arvo" charset="0"/>
      <p:regular r:id="rId69"/>
      <p:bold r:id="rId70"/>
      <p:italic r:id="rId71"/>
      <p:boldItalic r:id="rId72"/>
    </p:embeddedFont>
    <p:embeddedFont>
      <p:font typeface="Corbel" pitchFamily="34" charset="0"/>
      <p:regular r:id="rId73"/>
      <p:bold r:id="rId74"/>
      <p:italic r:id="rId75"/>
      <p:boldItalic r:id="rId76"/>
    </p:embeddedFont>
    <p:embeddedFont>
      <p:font typeface="Cambria" pitchFamily="18" charset="0"/>
      <p:regular r:id="rId77"/>
      <p:bold r:id="rId78"/>
      <p:italic r:id="rId79"/>
      <p:boldItalic r:id="rId80"/>
    </p:embeddedFont>
    <p:embeddedFont>
      <p:font typeface="Calibri Light" pitchFamily="34" charset="0"/>
      <p:regular r:id="rId81"/>
      <p:italic r:id="rId82"/>
    </p:embeddedFont>
    <p:embeddedFont>
      <p:font typeface="Arial Narrow" pitchFamily="34" charset="0"/>
      <p:regular r:id="rId83"/>
      <p:bold r:id="rId84"/>
      <p:italic r:id="rId85"/>
      <p:boldItalic r:id="rId86"/>
    </p:embeddedFont>
    <p:embeddedFont>
      <p:font typeface="Cambria Math" pitchFamily="18"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jes" initials="N" lastIdx="3" clrIdx="0">
    <p:extLst>
      <p:ext uri="{19B8F6BF-5375-455C-9EA6-DF929625EA0E}">
        <p15:presenceInfo xmlns:p15="http://schemas.microsoft.com/office/powerpoint/2012/main" xmlns="" userId="Narj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0517"/>
    <a:srgbClr val="FFFFFF"/>
    <a:srgbClr val="EA5400"/>
    <a:srgbClr val="FF7325"/>
    <a:srgbClr val="C9E7A7"/>
    <a:srgbClr val="F8F8F8"/>
    <a:srgbClr val="F76447"/>
    <a:srgbClr val="DF0B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5B11652-E907-46C6-81C8-92417962035A}">
  <a:tblStyle styleId="{55B11652-E907-46C6-81C8-9241796203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646" autoAdjust="0"/>
  </p:normalViewPr>
  <p:slideViewPr>
    <p:cSldViewPr>
      <p:cViewPr>
        <p:scale>
          <a:sx n="96" d="100"/>
          <a:sy n="96" d="100"/>
        </p:scale>
        <p:origin x="-1051" y="15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6" Type="http://schemas.openxmlformats.org/officeDocument/2006/relationships/font" Target="fonts/font33.fntdata"/><Relationship Id="rId84" Type="http://schemas.openxmlformats.org/officeDocument/2006/relationships/font" Target="fonts/font41.fntdata"/><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8.fntdata"/><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font" Target="fonts/font36.fntdata"/><Relationship Id="rId87" Type="http://schemas.openxmlformats.org/officeDocument/2006/relationships/font" Target="fonts/font44.fntdata"/><Relationship Id="rId5" Type="http://schemas.openxmlformats.org/officeDocument/2006/relationships/slide" Target="slides/slide4.xml"/><Relationship Id="rId61" Type="http://schemas.openxmlformats.org/officeDocument/2006/relationships/font" Target="fonts/font18.fntdata"/><Relationship Id="rId82" Type="http://schemas.openxmlformats.org/officeDocument/2006/relationships/font" Target="fonts/font39.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font" Target="fonts/font4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font" Target="fonts/font40.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openxmlformats.org/officeDocument/2006/relationships/font" Target="fonts/font43.fntdata"/><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31T13:30:39.019" idx="3">
    <p:pos x="10" y="10"/>
    <p:text>cahier de charge</p:text>
    <p:extLst>
      <p:ext uri="{C676402C-5697-4E1C-873F-D02D1690AC5C}">
        <p15:threadingInfo xmlns:p15="http://schemas.microsoft.com/office/powerpoint/2012/main" xmlns=""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4-30T12:04:18.057" idx="1">
    <p:pos x="10" y="10"/>
    <p:text>ici on liste essentiellement les causes d'accident : les dos d'ane ,les obstacles,les virages dangereux ,la mauvaise infrastructure</p:text>
    <p:extLst mod="1">
      <p:ext uri="{C676402C-5697-4E1C-873F-D02D1690AC5C}">
        <p15:threadingInfo xmlns:p15="http://schemas.microsoft.com/office/powerpoint/2012/main" xmlns=""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5-01T18:19:43.964" idx="2">
    <p:pos x="10" y="10"/>
    <p:text>nous intéressons par la suite au suspension adaptative principe de fonctionnement ,systeme 1 et 2 et ou on trouve audi bmw..</p:text>
    <p:extLst>
      <p:ext uri="{C676402C-5697-4E1C-873F-D02D1690AC5C}">
        <p15:threadingInfo xmlns:p15="http://schemas.microsoft.com/office/powerpoint/2012/main" xmlns=""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100768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lvl="0" indent="0" algn="l" rtl="0">
              <a:spcBef>
                <a:spcPts val="0"/>
              </a:spcBef>
              <a:spcAft>
                <a:spcPts val="0"/>
              </a:spcAft>
              <a:buNone/>
            </a:pPr>
            <a:r>
              <a:rPr lang="fr-FR" dirty="0"/>
              <a:t>Narjes:-BONJOUR, je me présente , je m’appelle Narjes </a:t>
            </a:r>
            <a:r>
              <a:rPr lang="fr-FR" dirty="0" err="1"/>
              <a:t>meziene</a:t>
            </a:r>
            <a:r>
              <a:rPr lang="fr-FR" dirty="0"/>
              <a:t> </a:t>
            </a:r>
          </a:p>
          <a:p>
            <a:pPr marL="0" lvl="0" indent="0" algn="l" rtl="0">
              <a:spcBef>
                <a:spcPts val="0"/>
              </a:spcBef>
              <a:spcAft>
                <a:spcPts val="0"/>
              </a:spcAft>
              <a:buNone/>
            </a:pPr>
            <a:r>
              <a:rPr lang="fr-FR" dirty="0"/>
              <a:t>Aymen:-Bonjour , je m’appelle Aymen ben </a:t>
            </a:r>
            <a:r>
              <a:rPr lang="fr-FR" dirty="0" err="1"/>
              <a:t>jemaa</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Narjes:- Nous avons l’honneur de vous présenter notre travail tout allant ces 4 mois de </a:t>
            </a:r>
            <a:r>
              <a:rPr lang="fr-FR" dirty="0" err="1"/>
              <a:t>PFE,le</a:t>
            </a:r>
            <a:r>
              <a:rPr lang="fr-FR" dirty="0"/>
              <a:t> titre de notre projet est </a:t>
            </a:r>
            <a:r>
              <a:rPr lang="fr-FR" sz="1100" dirty="0">
                <a:solidFill>
                  <a:srgbClr val="F8F8F8"/>
                </a:solidFill>
                <a:latin typeface="Corbel" panose="020B0503020204020204" pitchFamily="34" charset="0"/>
                <a:ea typeface="Tahoma" panose="020B0604030504040204" pitchFamily="34" charset="0"/>
                <a:cs typeface="Ubuntu" panose="020B0604020202020204" charset="0"/>
              </a:rPr>
              <a:t>Conception et développement d’un système automotive intelligent de scan routier et de suspension active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ba79c504ff_1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ba79c504ff_1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50000"/>
              </a:lnSpc>
              <a:buNone/>
            </a:pPr>
            <a:r>
              <a:rPr lang="fr-FR" sz="1100" b="0" i="0" u="none" strike="noStrike" cap="none" dirty="0" smtClean="0">
                <a:solidFill>
                  <a:srgbClr val="000000"/>
                </a:solidFill>
                <a:effectLst/>
                <a:latin typeface="Arial"/>
                <a:ea typeface="Arial"/>
                <a:cs typeface="Arial"/>
                <a:sym typeface="Arial"/>
              </a:rPr>
              <a:t>Par la suite, nous nous intéressons au fonctionnement de la suspension adaptative.</a:t>
            </a:r>
          </a:p>
          <a:p>
            <a:pPr marL="139700" indent="0" algn="just">
              <a:lnSpc>
                <a:spcPct val="150000"/>
              </a:lnSpc>
              <a:buNone/>
            </a:pPr>
            <a:r>
              <a:rPr lang="fr-FR" dirty="0" smtClean="0">
                <a:solidFill>
                  <a:schemeClr val="tx1">
                    <a:lumMod val="75000"/>
                  </a:schemeClr>
                </a:solidFill>
                <a:latin typeface="Ubuntu" panose="020B0604020202020204" charset="0"/>
                <a:cs typeface="Ubuntu" panose="020B0604020202020204" charset="0"/>
              </a:rPr>
              <a:t>En </a:t>
            </a:r>
            <a:r>
              <a:rPr lang="fr-FR" dirty="0">
                <a:solidFill>
                  <a:schemeClr val="tx1">
                    <a:lumMod val="75000"/>
                  </a:schemeClr>
                </a:solidFill>
                <a:latin typeface="Ubuntu" panose="020B0604020202020204" charset="0"/>
                <a:cs typeface="Ubuntu" panose="020B0604020202020204" charset="0"/>
              </a:rPr>
              <a:t>virage, le tarage de suspension se rigidifie sur le côté qui s'écrase afin de limiter justement l'écrasement de l'auto sur ses appuis</a:t>
            </a:r>
          </a:p>
          <a:p>
            <a:pPr marL="139700" indent="0" algn="just">
              <a:lnSpc>
                <a:spcPct val="150000"/>
              </a:lnSpc>
              <a:buNone/>
            </a:pPr>
            <a:r>
              <a:rPr lang="fr-FR" dirty="0">
                <a:solidFill>
                  <a:schemeClr val="tx1">
                    <a:lumMod val="75000"/>
                  </a:schemeClr>
                </a:solidFill>
                <a:latin typeface="Ubuntu" panose="020B0604020202020204" charset="0"/>
                <a:cs typeface="Ubuntu" panose="020B0604020202020204" charset="0"/>
              </a:rPr>
              <a:t>Sur une route dégradée, le système adoucit et rigidifie pour limiter les secousses et les mouvements de caisse de haut en bas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7668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smtClean="0">
                <a:solidFill>
                  <a:schemeClr val="tx1">
                    <a:lumMod val="75000"/>
                  </a:schemeClr>
                </a:solidFill>
                <a:latin typeface="Ubuntu" panose="020B0604020202020204" charset="0"/>
                <a:cs typeface="Ubuntu" panose="020B0604020202020204" charset="0"/>
              </a:rPr>
              <a:t>Pour la suspension adaptative magnétique L'alignement </a:t>
            </a:r>
            <a:r>
              <a:rPr lang="fr-FR" dirty="0">
                <a:solidFill>
                  <a:schemeClr val="tx1">
                    <a:lumMod val="75000"/>
                  </a:schemeClr>
                </a:solidFill>
                <a:latin typeface="Ubuntu" panose="020B0604020202020204" charset="0"/>
                <a:cs typeface="Ubuntu" panose="020B0604020202020204" charset="0"/>
              </a:rPr>
              <a:t>des particules magnétiques permet de boucher plus ou moins intensément les conduites, et donc de rendre plus ou moins rigide le piston au niveau du débattement</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smtClean="0">
                <a:solidFill>
                  <a:schemeClr val="tx1">
                    <a:lumMod val="75000"/>
                  </a:schemeClr>
                </a:solidFill>
                <a:latin typeface="Ubuntu" panose="020B0604020202020204" charset="0"/>
                <a:cs typeface="Ubuntu" panose="020B0604020202020204" charset="0"/>
              </a:rPr>
              <a:t>Ce qui concerne </a:t>
            </a:r>
            <a:r>
              <a:rPr lang="fr-FR" sz="1100" dirty="0" smtClean="0">
                <a:latin typeface="Corbel" panose="020B0503020204020204" pitchFamily="34" charset="0"/>
              </a:rPr>
              <a:t>de la suspension adaptative par vanne</a:t>
            </a:r>
          </a:p>
          <a:p>
            <a:r>
              <a:rPr lang="fr-FR" dirty="0" smtClean="0">
                <a:solidFill>
                  <a:schemeClr val="tx1">
                    <a:lumMod val="75000"/>
                  </a:schemeClr>
                </a:solidFill>
                <a:latin typeface="Ubuntu" panose="020B0604020202020204" charset="0"/>
                <a:cs typeface="Ubuntu" panose="020B0604020202020204" charset="0"/>
              </a:rPr>
              <a:t>Les </a:t>
            </a:r>
            <a:r>
              <a:rPr lang="fr-FR" dirty="0">
                <a:solidFill>
                  <a:schemeClr val="tx1">
                    <a:lumMod val="75000"/>
                  </a:schemeClr>
                </a:solidFill>
                <a:latin typeface="Ubuntu" panose="020B0604020202020204" charset="0"/>
                <a:cs typeface="Ubuntu" panose="020B0604020202020204" charset="0"/>
              </a:rPr>
              <a:t>vannes sont intégrées dans le piston d'amortisseur. Je rappelle qu'elles sont </a:t>
            </a:r>
          </a:p>
          <a:p>
            <a:r>
              <a:rPr lang="fr-FR" dirty="0">
                <a:solidFill>
                  <a:schemeClr val="tx1">
                    <a:lumMod val="75000"/>
                  </a:schemeClr>
                </a:solidFill>
                <a:latin typeface="Ubuntu" panose="020B0604020202020204" charset="0"/>
                <a:cs typeface="Ubuntu" panose="020B0604020202020204" charset="0"/>
              </a:rPr>
              <a:t>Contrôlées par l'électronique même si cela n'est pas clairement indiqué sur le schéma.</a:t>
            </a:r>
          </a:p>
          <a:p>
            <a:r>
              <a:rPr lang="fr-FR" dirty="0">
                <a:solidFill>
                  <a:schemeClr val="tx1">
                    <a:lumMod val="75000"/>
                  </a:schemeClr>
                </a:solidFill>
                <a:latin typeface="Ubuntu" panose="020B0604020202020204" charset="0"/>
                <a:cs typeface="Ubuntu" panose="020B0604020202020204"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effectLst/>
                <a:latin typeface="Arial"/>
                <a:ea typeface="Arial"/>
                <a:cs typeface="Arial"/>
                <a:sym typeface="Arial"/>
              </a:rPr>
              <a:t>Jusqu’à présent la plupart des systèmes de suspension n’accèdent pas à la sécurité optimale face aux situations dangereuses qui se présente dans la route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907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79c504f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79c504f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Dans cette partie, nous allons discuter des différentes forces mises en jeu lors de la conduite d'une voiture.</a:t>
            </a:r>
            <a:endParaRPr dirty="0"/>
          </a:p>
        </p:txBody>
      </p:sp>
    </p:spTree>
    <p:extLst>
      <p:ext uri="{BB962C8B-B14F-4D97-AF65-F5344CB8AC3E}">
        <p14:creationId xmlns:p14="http://schemas.microsoft.com/office/powerpoint/2010/main" val="1293798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Lorsqu'une voiture prend un virage, plusieurs forces physiques sont en jeu qui affectent son mouvement. La force centrifuge, qui pousse l'objet à l'extérieur du virage, s'oppose à la force de frottement entre les pneus et la route. Si la vitesse de la voiture est trop élevée pour la courbe, la force centrifuge peut devenir plus grande que la force de frottement, ce qui peut entraîner une perte de contrôle de la voiture, appelée dérapage.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553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Nous avons utilisé la formule suivante pour calculer la vitesse limite recommandée dans un virage en fonction du rayon de braquage, de la force de gravité et de l'angle de frottement, qui est la tangente de l'angle de relèvement de la route. Nous avons également pris en compte les conditions de la route (humide ou sèche). Pour calculer le rayon de braquage, nous avons utilisé l'angle de braquage instantané, qui est lui-même calculé à partir de l'angle du volant instantané, ainsi que des dimensions du véhicule, notamment la longueur et la largeur du châssis.</a:t>
            </a:r>
            <a:endParaRPr dirty="0"/>
          </a:p>
        </p:txBody>
      </p:sp>
    </p:spTree>
    <p:extLst>
      <p:ext uri="{BB962C8B-B14F-4D97-AF65-F5344CB8AC3E}">
        <p14:creationId xmlns:p14="http://schemas.microsoft.com/office/powerpoint/2010/main" val="959686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9d351df191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9d351df19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déterminer la distance nécessaire pour que le conducteur réagisse</a:t>
            </a:r>
            <a:r>
              <a:rPr lang="fr-FR" sz="1100" b="0" i="0" u="none" strike="noStrike" cap="none" baseline="0" dirty="0" smtClean="0">
                <a:solidFill>
                  <a:srgbClr val="000000"/>
                </a:solidFill>
                <a:effectLst/>
                <a:latin typeface="Arial"/>
                <a:ea typeface="Arial"/>
                <a:cs typeface="Arial"/>
                <a:sym typeface="Arial"/>
              </a:rPr>
              <a:t> à un danger </a:t>
            </a:r>
            <a:r>
              <a:rPr lang="fr-FR" sz="1100" b="0" i="0" u="none" strike="noStrike" cap="none" dirty="0" smtClean="0">
                <a:solidFill>
                  <a:srgbClr val="000000"/>
                </a:solidFill>
                <a:effectLst/>
                <a:latin typeface="Arial"/>
                <a:ea typeface="Arial"/>
                <a:cs typeface="Arial"/>
                <a:sym typeface="Arial"/>
              </a:rPr>
              <a:t>, nous avons utilisé la première formule approximative en supposant que le temps de réaction du conducteur est d'environ 1,5 seconde. Quant à la détermination de</a:t>
            </a:r>
            <a:r>
              <a:rPr lang="fr-FR" sz="1100" b="0" i="0" u="none" strike="noStrike" cap="none" baseline="0" dirty="0" smtClean="0">
                <a:solidFill>
                  <a:srgbClr val="000000"/>
                </a:solidFill>
                <a:effectLst/>
                <a:latin typeface="Arial"/>
                <a:ea typeface="Arial"/>
                <a:cs typeface="Arial"/>
                <a:sym typeface="Arial"/>
              </a:rPr>
              <a:t> la distance</a:t>
            </a:r>
            <a:r>
              <a:rPr lang="fr-FR" sz="1100" b="0" i="0" u="none" strike="noStrike" cap="none" dirty="0" smtClean="0">
                <a:solidFill>
                  <a:srgbClr val="000000"/>
                </a:solidFill>
                <a:effectLst/>
                <a:latin typeface="Arial"/>
                <a:ea typeface="Arial"/>
                <a:cs typeface="Arial"/>
                <a:sym typeface="Arial"/>
              </a:rPr>
              <a:t> nécessaire pour qu'un véhicule s'arrête, nous avons utilisé la deuxième formule pour un revêtement sec et la troisième formule pour un revêtement humide.</a:t>
            </a:r>
            <a:endParaRPr dirty="0"/>
          </a:p>
        </p:txBody>
      </p:sp>
    </p:spTree>
    <p:extLst>
      <p:ext uri="{BB962C8B-B14F-4D97-AF65-F5344CB8AC3E}">
        <p14:creationId xmlns:p14="http://schemas.microsoft.com/office/powerpoint/2010/main" val="2169308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9c487f8d5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9c487f8d5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Cette courbe illustre la décélération d'un véhicule après un freinage effectué à différentes vitesses. Elle montre également la variation de la distance d'arrêt (représentée par le "triangle du temps mort"), ainsi que la vitesse limite nécessaire pour garantir la "survie du piéton" (en vert) et celle du conducteur (en bleu). En outre, cette courbe permet de comparer la force d'impact cinétique générée avec une chute libre depuis une hauteur prédéfinie.</a:t>
            </a:r>
            <a:endParaRPr dirty="0"/>
          </a:p>
        </p:txBody>
      </p:sp>
    </p:spTree>
    <p:extLst>
      <p:ext uri="{BB962C8B-B14F-4D97-AF65-F5344CB8AC3E}">
        <p14:creationId xmlns:p14="http://schemas.microsoft.com/office/powerpoint/2010/main" val="294259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79c504f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79c504f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Narjes:-</a:t>
            </a:r>
            <a:r>
              <a:rPr lang="fr-FR" sz="1100" b="0" i="0" u="none" strike="noStrike" cap="none" dirty="0">
                <a:solidFill>
                  <a:srgbClr val="000000"/>
                </a:solidFill>
                <a:effectLst/>
                <a:latin typeface="Arial"/>
                <a:ea typeface="Arial"/>
                <a:cs typeface="Arial"/>
                <a:sym typeface="Arial"/>
              </a:rPr>
              <a:t>Notre présentation se compose de six parties distinctes. Tout d'abord, une introduction qui sera suivie de l'état de l'art et de la problématique. Ensuite, nous aborderons le cahier des charges ainsi que l'étude cinétique pour la sélection des composants, qui introduira la partie suivante, consacrée à la conception et à la réalisation du prototype. Enfin, nous conclurons notre présentation par une synthèse et des perspectives pour l'avenir.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a:t>Dans cette partie on va intéressé par le choix des composants du prototype de suspension intelligente peut effectivement nécessiter plusieurs composants, notamment des capteurs, des actionneurs, une interface utilisateur et des contrôleurs.</a:t>
            </a:r>
          </a:p>
          <a:p>
            <a:pPr marL="0" lvl="0" indent="0" algn="l" rtl="0">
              <a:spcBef>
                <a:spcPts val="0"/>
              </a:spcBef>
              <a:spcAft>
                <a:spcPts val="0"/>
              </a:spcAft>
              <a:buNone/>
            </a:pPr>
            <a:endParaRPr/>
          </a:p>
        </p:txBody>
      </p:sp>
    </p:spTree>
    <p:extLst>
      <p:ext uri="{BB962C8B-B14F-4D97-AF65-F5344CB8AC3E}">
        <p14:creationId xmlns:p14="http://schemas.microsoft.com/office/powerpoint/2010/main" val="1359756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Dans le cadre du prototypage de notre projet, nous avons sélectionné deux cartes embarquées : l'une pour générer le système de suspension et l'autre pour interagir avec l'interface.</a:t>
            </a:r>
          </a:p>
          <a:p>
            <a:r>
              <a:rPr lang="fr-FR" sz="1100" b="0" i="0" u="none" strike="noStrike" cap="none" dirty="0" smtClean="0">
                <a:solidFill>
                  <a:srgbClr val="000000"/>
                </a:solidFill>
                <a:effectLst/>
                <a:latin typeface="Arial"/>
                <a:ea typeface="Arial"/>
                <a:cs typeface="Arial"/>
                <a:sym typeface="Arial"/>
              </a:rPr>
              <a:t>Nous avons choisi la carte STM32F407ZGT6 pour le fonctionnement des moteurs en coordination avec les capteurs et les modules de transmission. En outre, nous avons opté pour la carte STM32f446 pour traiter les données du système de scan 3D et de l'interface.</a:t>
            </a:r>
          </a:p>
          <a:p>
            <a:r>
              <a:rPr lang="fr-FR" sz="1100" b="0" i="0" u="none" strike="noStrike" cap="none" dirty="0" smtClean="0">
                <a:solidFill>
                  <a:srgbClr val="000000"/>
                </a:solidFill>
                <a:effectLst/>
                <a:latin typeface="Arial"/>
                <a:ea typeface="Arial"/>
                <a:cs typeface="Arial"/>
                <a:sym typeface="Arial"/>
              </a:rPr>
              <a:t>Nous avons décidé d'utiliser deux cœurs car la complexité du programme est telle qu'un seul cœur ne peut pas effectuer toutes les tâches sans compromettre la vitesse de traitement. De plus, certaines tâches doivent être effectuées en parallèle, ce qui nécessite l'utilisation de plusieurs cœurs pour garantir une exécution simultanée et efficace.</a:t>
            </a:r>
            <a:endParaRPr dirty="0"/>
          </a:p>
        </p:txBody>
      </p:sp>
    </p:spTree>
    <p:extLst>
      <p:ext uri="{BB962C8B-B14F-4D97-AF65-F5344CB8AC3E}">
        <p14:creationId xmlns:p14="http://schemas.microsoft.com/office/powerpoint/2010/main" val="285404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Le choix d'un capteur gyroscopique dépend des besoins spécifiques du projet. Il est important de prendre en compte le type de mouvement que nous souhaitons mesurer, la précision, la gamme de mesure, la fréquence d'échantillonnage et l'interface de communication du capteur gyroscopique. Il existe une large gamme de capteurs gyroscopiques disponibles sur le marché, tels que le </a:t>
            </a:r>
            <a:r>
              <a:rPr lang="fr-FR" dirty="0" smtClean="0"/>
              <a:t>L3GD20 de </a:t>
            </a:r>
            <a:r>
              <a:rPr lang="fr-FR" dirty="0"/>
              <a:t>STMicroelectronics, le MPU-6050 d'</a:t>
            </a:r>
            <a:r>
              <a:rPr lang="fr-FR" dirty="0" err="1"/>
              <a:t>InvenSense</a:t>
            </a:r>
            <a:r>
              <a:rPr lang="fr-FR" dirty="0"/>
              <a:t> ou encore le ADXRS450 d'</a:t>
            </a:r>
            <a:r>
              <a:rPr lang="fr-FR" dirty="0" err="1"/>
              <a:t>Analog</a:t>
            </a:r>
            <a:r>
              <a:rPr lang="fr-FR" dirty="0"/>
              <a:t> </a:t>
            </a:r>
            <a:r>
              <a:rPr lang="fr-FR" dirty="0" err="1"/>
              <a:t>Devices</a:t>
            </a:r>
            <a:r>
              <a:rPr lang="fr-FR" dirty="0"/>
              <a:t>. Dans le projet de suspension intelligente, le capteur gyroscopique MPU-6050 a été choisi pour sa combinaison de capteurs de mouvement à six axes, sa haute précision de mesure, sa gamme de mesure étendue, sa fréquence d'échantillonnage élevée et son interface de communication I2C. Le MPU-6050 permet de réduire les coûts et la complexité de la conception tout en offrant des performances élevées pour mesurer les mouvements du véhicule.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8663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Pour le système de scan 3D, nous avons choisi le capteur de distance laser VL53L0X pour sa haute précision et sa rapidité de mesure. Ce capteur est également compact, ce qui facilite son intégration dans notre système embarqué. De plus, il dispose de multiples interfaces, telles que l'I2C , pour permettre une communication facile avec le microcontrôleur.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ainsi qu'un capteur à ultrasons pour améliorer la fiabilité des mesures en complétant le travail du capteur laser.</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567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Nous avons choisi les actionneurs en fonction de leur vitesse et de leur sensibilité, et avons opté pour le moteur Nema 14 pour le modèle d'amortisseur à actionnement hydraulique en raison de sa résolution de 200 pas par tour et de son angle de pas de 1,8 degré par pas. Ce moteur est capable d'atteindre une vitesse de rotation maximale de 7000 tours par minute, ce qui est nécessaire pour le fonctionnement optimal de l'amortisseur.</a:t>
            </a:r>
          </a:p>
          <a:p>
            <a:r>
              <a:rPr lang="fr-FR" sz="1100" b="0" i="0" u="none" strike="noStrike" cap="none" dirty="0" smtClean="0">
                <a:solidFill>
                  <a:srgbClr val="000000"/>
                </a:solidFill>
                <a:effectLst/>
                <a:latin typeface="Arial"/>
                <a:ea typeface="Arial"/>
                <a:cs typeface="Arial"/>
                <a:sym typeface="Arial"/>
              </a:rPr>
              <a:t>En revanche, pour les moteurs à courant continu, nous n'avons pas opté pour des critères spécifiques car leur fonction est simplement de simuler l'avancement de la voiture sans la déplacer.</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7775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Pour l'interface utilisateur homme-machine (IHM), nous avons choisi l'écran TFT TJC4827T043 car il dispose de la communication UART, ce qui permet d'éviter l'encombrement des fils. De plus, il est équipé d'un processeur Arm Cortex M0 qui permet d'alléger le programme de l'unité centrale embarquée (UCE).</a:t>
            </a:r>
            <a:endParaRPr dirty="0"/>
          </a:p>
        </p:txBody>
      </p:sp>
    </p:spTree>
    <p:extLst>
      <p:ext uri="{BB962C8B-B14F-4D97-AF65-F5344CB8AC3E}">
        <p14:creationId xmlns:p14="http://schemas.microsoft.com/office/powerpoint/2010/main" val="370157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100" b="0" i="0" u="none" strike="noStrike" cap="none" dirty="0" smtClean="0">
                <a:solidFill>
                  <a:srgbClr val="000000"/>
                </a:solidFill>
                <a:effectLst/>
                <a:latin typeface="Arial"/>
                <a:ea typeface="Arial"/>
                <a:cs typeface="Arial"/>
                <a:sym typeface="Arial"/>
              </a:rPr>
              <a:t>Ce schéma synoptique illustre les références des différents composants du système ainsi que les différentes communications utilisées pour transmettre les données. Nous avons utilisé différents protocoles de communication tels que I2C et UART pour minimiser le nombre de fils et réduire les interférences parasites.</a:t>
            </a:r>
            <a:endParaRPr lang="fr-FR" dirty="0"/>
          </a:p>
        </p:txBody>
      </p:sp>
    </p:spTree>
    <p:extLst>
      <p:ext uri="{BB962C8B-B14F-4D97-AF65-F5344CB8AC3E}">
        <p14:creationId xmlns:p14="http://schemas.microsoft.com/office/powerpoint/2010/main" val="3642603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la conception mécanique du socle du robot, nous avons choisi de le diviser en deux étages distincts. Le premier étage est destiné à modéliser la suspension et la base de caisse tandis que le second étage est utilisé pour modéliser le châssis de la voiture.</a:t>
            </a:r>
            <a:endParaRPr dirty="0"/>
          </a:p>
        </p:txBody>
      </p:sp>
    </p:spTree>
    <p:extLst>
      <p:ext uri="{BB962C8B-B14F-4D97-AF65-F5344CB8AC3E}">
        <p14:creationId xmlns:p14="http://schemas.microsoft.com/office/powerpoint/2010/main" val="2591731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
            </a:r>
            <a:br>
              <a:rPr lang="fr-FR" dirty="0" smtClean="0"/>
            </a:br>
            <a:r>
              <a:rPr lang="fr-FR" sz="1100" b="0" i="0" u="none" strike="noStrike" cap="none" dirty="0" smtClean="0">
                <a:solidFill>
                  <a:srgbClr val="000000"/>
                </a:solidFill>
                <a:effectLst/>
                <a:latin typeface="Arial"/>
                <a:ea typeface="Arial"/>
                <a:cs typeface="Arial"/>
                <a:sym typeface="Arial"/>
              </a:rPr>
              <a:t>Pour transformer le mouvement rotatif du moteur pas à pas en mouvement linéaire, nous avons utilisé un système vis-écrou à double filetage carré avec un pas de 8 mm par tour, ce qui permet d'assurer une vitesse </a:t>
            </a:r>
            <a:r>
              <a:rPr lang="fr-FR" sz="1100" b="0" i="0" u="none" strike="noStrike" cap="none" dirty="0" err="1" smtClean="0">
                <a:solidFill>
                  <a:srgbClr val="000000"/>
                </a:solidFill>
                <a:effectLst/>
                <a:latin typeface="Arial"/>
                <a:ea typeface="Arial"/>
                <a:cs typeface="Arial"/>
                <a:sym typeface="Arial"/>
              </a:rPr>
              <a:t>linéere</a:t>
            </a:r>
            <a:r>
              <a:rPr lang="fr-FR" sz="1100" b="0" i="0" u="none" strike="noStrike" cap="none" dirty="0" smtClean="0">
                <a:solidFill>
                  <a:srgbClr val="000000"/>
                </a:solidFill>
                <a:effectLst/>
                <a:latin typeface="Arial"/>
                <a:ea typeface="Arial"/>
                <a:cs typeface="Arial"/>
                <a:sym typeface="Arial"/>
              </a:rPr>
              <a:t>  de 400 mm/s.</a:t>
            </a:r>
            <a:endParaRPr dirty="0"/>
          </a:p>
        </p:txBody>
      </p:sp>
    </p:spTree>
    <p:extLst>
      <p:ext uri="{BB962C8B-B14F-4D97-AF65-F5344CB8AC3E}">
        <p14:creationId xmlns:p14="http://schemas.microsoft.com/office/powerpoint/2010/main" val="2106723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28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79c504f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79c504f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fr-FR" sz="1100" b="0" i="0" u="none" strike="noStrike" cap="none" dirty="0">
                <a:solidFill>
                  <a:srgbClr val="000000"/>
                </a:solidFill>
                <a:effectLst/>
                <a:latin typeface="Arial"/>
                <a:ea typeface="Arial"/>
                <a:cs typeface="Arial"/>
                <a:sym typeface="Arial"/>
              </a:rPr>
              <a:t>les accidents de la route peuvent être causés par des facteurs humaines comme conduite sous l’emprise de l’alcool, les excès de vitesse, l’usage du téléphone au volant, la fatigue ou la conduite sans permis. Il y a également des raisons liées aux besoins de la voiture, comme un défaut de frein ou une roue endommagée, ainsi que la mauvaise condition des routes. En tant qu'techniciens , nous ne pouvons pas contrôler les actions des conducteurs ni réparer l'infrastructure routière, mais nous pouvons développer la voiture pour être capable d'éliminer certaines de ces causes comme les obstacles, les virages ,les dos d'âne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9940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Le processus de mesure des dimensions des obstacles sur la route avec un capteur Lidar est complexe et implique plusieurs étapes de balayage et de calibration. La référence de la route est obtenue en installant le capteur à un endroit optimal sur le véhicule, puis en balayant l'axe x à un angle fixe pour mesurer toute la largeur du véhicule, ce qui est crucial pour une détection précise des obstacles.</a:t>
            </a:r>
            <a:endParaRPr dirty="0"/>
          </a:p>
        </p:txBody>
      </p:sp>
    </p:spTree>
    <p:extLst>
      <p:ext uri="{BB962C8B-B14F-4D97-AF65-F5344CB8AC3E}">
        <p14:creationId xmlns:p14="http://schemas.microsoft.com/office/powerpoint/2010/main" val="166370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En utilisant un référentiel, les dimensions des obstacles détectés par le Lidar peuvent être organisées en trois axes : largeur de la voiture, distance scannée et hauteur de l'obstacle. En utilisant ces valeurs, il est possible de créer une représentation en trois dimensions de l'obstacle, ce qui facilite le traitement des données par l'algorithme. Le logiciel </a:t>
            </a:r>
            <a:r>
              <a:rPr lang="fr-FR" sz="1100" b="0" i="0" u="none" strike="noStrike" cap="none" dirty="0" err="1" smtClean="0">
                <a:solidFill>
                  <a:srgbClr val="000000"/>
                </a:solidFill>
                <a:effectLst/>
                <a:latin typeface="Arial"/>
                <a:ea typeface="Arial"/>
                <a:cs typeface="Arial"/>
                <a:sym typeface="Arial"/>
              </a:rPr>
              <a:t>Matlab</a:t>
            </a:r>
            <a:r>
              <a:rPr lang="fr-FR" sz="1100" b="0" i="0" u="none" strike="noStrike" cap="none" dirty="0" smtClean="0">
                <a:solidFill>
                  <a:srgbClr val="000000"/>
                </a:solidFill>
                <a:effectLst/>
                <a:latin typeface="Arial"/>
                <a:ea typeface="Arial"/>
                <a:cs typeface="Arial"/>
                <a:sym typeface="Arial"/>
              </a:rPr>
              <a:t> a été utilisé pour effectuer la modélisation 3D de la route, comme illustré dans la figure ci</a:t>
            </a:r>
            <a:r>
              <a:rPr lang="fr-FR" sz="1100" b="0" i="0" u="none" strike="noStrike" cap="none" baseline="0" dirty="0" smtClean="0">
                <a:solidFill>
                  <a:srgbClr val="000000"/>
                </a:solidFill>
                <a:effectLst/>
                <a:latin typeface="Arial"/>
                <a:ea typeface="Arial"/>
                <a:cs typeface="Arial"/>
                <a:sym typeface="Arial"/>
              </a:rPr>
              <a:t> contre </a:t>
            </a:r>
            <a:r>
              <a:rPr lang="fr-FR" sz="1100" b="0" i="0" u="none" strike="noStrike" cap="none" dirty="0" smtClean="0">
                <a:solidFill>
                  <a:srgbClr val="000000"/>
                </a:solidFill>
                <a:effectLst/>
                <a:latin typeface="Arial"/>
                <a:ea typeface="Arial"/>
                <a:cs typeface="Arial"/>
                <a:sym typeface="Arial"/>
              </a:rPr>
              <a:t>qui représente un dos d'âne scanné.</a:t>
            </a:r>
            <a:endParaRPr dirty="0"/>
          </a:p>
        </p:txBody>
      </p:sp>
    </p:spTree>
    <p:extLst>
      <p:ext uri="{BB962C8B-B14F-4D97-AF65-F5344CB8AC3E}">
        <p14:creationId xmlns:p14="http://schemas.microsoft.com/office/powerpoint/2010/main" val="4058511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760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48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Nous avons utilisé le logiciel STM32 IDE parce que c'est un environnement de développement intégré (IDE) spécialement conçu pour les microcontrôleurs de la famille STM32. Ce logiciel nous a offert une interface de programmation intuitive, ainsi que des outils de débogage avancés pour faciliter le développement et la détection d'erreurs dans notre système embarqué.</a:t>
            </a:r>
            <a:endParaRPr dirty="0"/>
          </a:p>
        </p:txBody>
      </p:sp>
    </p:spTree>
    <p:extLst>
      <p:ext uri="{BB962C8B-B14F-4D97-AF65-F5344CB8AC3E}">
        <p14:creationId xmlns:p14="http://schemas.microsoft.com/office/powerpoint/2010/main" val="4011132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tester notre hardware, nous avons utilisé le logiciel </a:t>
            </a:r>
            <a:r>
              <a:rPr lang="fr-FR" sz="1100" b="0" i="0" u="none" strike="noStrike" cap="none" dirty="0" err="1" smtClean="0">
                <a:solidFill>
                  <a:srgbClr val="000000"/>
                </a:solidFill>
                <a:effectLst/>
                <a:latin typeface="Arial"/>
                <a:ea typeface="Arial"/>
                <a:cs typeface="Arial"/>
                <a:sym typeface="Arial"/>
              </a:rPr>
              <a:t>WaveForms</a:t>
            </a:r>
            <a:r>
              <a:rPr lang="fr-FR" sz="1100" b="0" i="0" u="none" strike="noStrike" cap="none" dirty="0" smtClean="0">
                <a:solidFill>
                  <a:srgbClr val="000000"/>
                </a:solidFill>
                <a:effectLst/>
                <a:latin typeface="Arial"/>
                <a:ea typeface="Arial"/>
                <a:cs typeface="Arial"/>
                <a:sym typeface="Arial"/>
              </a:rPr>
              <a:t> qui est un oscilloscope numérique polyvalent et facile d'utilisation. Ce logiciel nous a permis d'analyser les signaux électriques émis par notre système électronique, ce qui nous a aidé à détecter les erreurs et les problèmes de fonctionnement.</a:t>
            </a:r>
            <a:endParaRPr dirty="0"/>
          </a:p>
        </p:txBody>
      </p:sp>
    </p:spTree>
    <p:extLst>
      <p:ext uri="{BB962C8B-B14F-4D97-AF65-F5344CB8AC3E}">
        <p14:creationId xmlns:p14="http://schemas.microsoft.com/office/powerpoint/2010/main" val="4192919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Pour tester la communication série entre notre système et l'ordinateur, nous avons utilisé le moniteur série Hercules. </a:t>
            </a:r>
            <a:r>
              <a:rPr lang="fr-FR" sz="1100" b="0" i="0" u="none" strike="noStrike" cap="none" smtClean="0">
                <a:solidFill>
                  <a:srgbClr val="000000"/>
                </a:solidFill>
                <a:effectLst/>
                <a:latin typeface="Arial"/>
                <a:ea typeface="Arial"/>
                <a:cs typeface="Arial"/>
                <a:sym typeface="Arial"/>
              </a:rPr>
              <a:t>Ce logiciel nous a permis de surveiller et d'analyser les données transmises via la liaison série, de configurer les paramètres de communication tels que la vitesse de transmission et de détecter les erreurs de communication.</a:t>
            </a:r>
            <a:endParaRPr dirty="0"/>
          </a:p>
        </p:txBody>
      </p:sp>
    </p:spTree>
    <p:extLst>
      <p:ext uri="{BB962C8B-B14F-4D97-AF65-F5344CB8AC3E}">
        <p14:creationId xmlns:p14="http://schemas.microsoft.com/office/powerpoint/2010/main" val="754314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052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9c487f8d59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9c487f8d59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31252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9c487f8d59_0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9c487f8d59_0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FR" sz="1100" b="0" i="0" u="none" strike="noStrike" cap="none" dirty="0">
                <a:solidFill>
                  <a:srgbClr val="000000"/>
                </a:solidFill>
                <a:effectLst/>
                <a:latin typeface="Arial"/>
                <a:ea typeface="Arial"/>
                <a:cs typeface="Arial"/>
                <a:sym typeface="Arial"/>
              </a:rPr>
              <a:t>On a opté comme solution l’introduction d’un système de suspension active intelligent qui est équipé d’un système d’amortissement réglable en fonction de la route et un système de scanne d’obstacle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47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ba79c504ff_1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ba79c504ff_1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tx1">
                    <a:lumMod val="75000"/>
                  </a:schemeClr>
                </a:solidFill>
                <a:latin typeface="Ubuntu" panose="020B0604020202020204" charset="0"/>
                <a:cs typeface="Ubuntu" panose="020B0604020202020204" charset="0"/>
              </a:rPr>
              <a:t>Face aux dangers de la route, le taux d’accident augmente de jour en jour ce qui rend la conduite une activité qui demande l'attention du conducteur ainsi la compétence du véhicule à négocier toute type de manœuvre</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a3edeba6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a3edeba6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073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a3c05abd0c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a3c05abd0c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dad289f88_0_2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bdad289f88_0_2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a:t>
            </a:r>
            <a:r>
              <a:rPr lang="fr-FR" baseline="0" dirty="0"/>
              <a:t> suspension automobile occupe un rôle important dans la tenue de route du véhicule ,absorbe la plupart des chocs pour alléger les secousse qui se transmettent au châssis et assure le contact idéale des roues de la voiture avec le sol pour prévenir la perte de l’adhérence.</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674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79c504f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79c504f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dirty="0">
                <a:solidFill>
                  <a:schemeClr val="tx1"/>
                </a:solidFill>
                <a:latin typeface="Ubuntu" panose="020B0604020202020204" charset="0"/>
                <a:cs typeface="Ubuntu" panose="020B0604020202020204" charset="0"/>
              </a:rPr>
              <a:t>Tous les</a:t>
            </a:r>
            <a:r>
              <a:rPr lang="fr-FR" sz="1100" baseline="0" dirty="0">
                <a:solidFill>
                  <a:schemeClr val="tx1"/>
                </a:solidFill>
                <a:latin typeface="Ubuntu" panose="020B0604020202020204" charset="0"/>
                <a:cs typeface="Ubuntu" panose="020B0604020202020204" charset="0"/>
              </a:rPr>
              <a:t> </a:t>
            </a:r>
            <a:r>
              <a:rPr lang="fr-FR" sz="1100" dirty="0">
                <a:solidFill>
                  <a:schemeClr val="tx1"/>
                </a:solidFill>
                <a:latin typeface="Ubuntu" panose="020B0604020202020204" charset="0"/>
                <a:cs typeface="Ubuntu" panose="020B0604020202020204" charset="0"/>
              </a:rPr>
              <a:t>constructeurs de véhicule ont implanté ces  systèmes de suspension dans leurs engins chacun de sa technique </a:t>
            </a:r>
          </a:p>
          <a:p>
            <a:r>
              <a:rPr lang="fr-FR" sz="1100" dirty="0">
                <a:solidFill>
                  <a:schemeClr val="tx1"/>
                </a:solidFill>
                <a:latin typeface="Ubuntu" panose="020B0604020202020204" charset="0"/>
                <a:cs typeface="Ubuntu" panose="020B0604020202020204" charset="0"/>
              </a:rPr>
              <a:t>     On distingue deux catégories de suspensions : passives et adaptatives.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4309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9c487f8d59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9c487f8d59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solidFill>
                  <a:schemeClr val="tx1"/>
                </a:solidFill>
                <a:latin typeface="Ubuntu" panose="020B0604020202020204" charset="0"/>
                <a:cs typeface="Ubuntu" panose="020B0604020202020204" charset="0"/>
              </a:rPr>
              <a:t>- La suspension passive ou traditionnelle est basée principalement sur les bras de torsion,</a:t>
            </a:r>
            <a:br>
              <a:rPr lang="fr-FR" sz="1100" dirty="0">
                <a:solidFill>
                  <a:schemeClr val="tx1"/>
                </a:solidFill>
                <a:latin typeface="Ubuntu" panose="020B0604020202020204" charset="0"/>
                <a:cs typeface="Ubuntu" panose="020B0604020202020204" charset="0"/>
              </a:rPr>
            </a:br>
            <a:r>
              <a:rPr lang="fr-FR" sz="1100" dirty="0">
                <a:solidFill>
                  <a:schemeClr val="tx1"/>
                </a:solidFill>
                <a:latin typeface="Ubuntu" panose="020B0604020202020204" charset="0"/>
                <a:cs typeface="Ubuntu" panose="020B0604020202020204" charset="0"/>
              </a:rPr>
              <a:t>l’amortisseur (à lames ou à ressort à boudin), le triangle de roue, les </a:t>
            </a:r>
            <a:r>
              <a:rPr lang="fr-FR" sz="1100" dirty="0" err="1">
                <a:solidFill>
                  <a:schemeClr val="tx1"/>
                </a:solidFill>
                <a:latin typeface="Ubuntu" panose="020B0604020202020204" charset="0"/>
                <a:cs typeface="Ubuntu" panose="020B0604020202020204" charset="0"/>
              </a:rPr>
              <a:t>cylinblocs</a:t>
            </a:r>
            <a:r>
              <a:rPr lang="fr-FR" sz="1100" dirty="0">
                <a:solidFill>
                  <a:schemeClr val="tx1"/>
                </a:solidFill>
                <a:latin typeface="Ubuntu" panose="020B0604020202020204" charset="0"/>
                <a:cs typeface="Ubuntu" panose="020B0604020202020204" charset="0"/>
              </a:rPr>
              <a:t>, les barres stabilisatrices…</a:t>
            </a:r>
            <a:br>
              <a:rPr lang="fr-FR" sz="1100" dirty="0">
                <a:solidFill>
                  <a:schemeClr val="tx1"/>
                </a:solidFill>
                <a:latin typeface="Ubuntu" panose="020B0604020202020204" charset="0"/>
                <a:cs typeface="Ubuntu" panose="020B0604020202020204" charset="0"/>
              </a:rPr>
            </a:br>
            <a:r>
              <a:rPr lang="fr-FR" sz="1100" dirty="0">
                <a:solidFill>
                  <a:schemeClr val="tx1"/>
                </a:solidFill>
                <a:latin typeface="Ubuntu" panose="020B0604020202020204" charset="0"/>
                <a:cs typeface="Ubuntu" panose="020B0604020202020204" charset="0"/>
              </a:rPr>
              <a:t>-Elle est purement mécanique et ne dépende que des forces exercées sur le système pour alléger les secousses. </a:t>
            </a:r>
            <a:br>
              <a:rPr lang="fr-FR" sz="1100" dirty="0">
                <a:solidFill>
                  <a:schemeClr val="tx1"/>
                </a:solidFill>
                <a:latin typeface="Ubuntu" panose="020B0604020202020204" charset="0"/>
                <a:cs typeface="Ubuntu" panose="020B0604020202020204" charset="0"/>
              </a:rPr>
            </a:b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973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ba79c504ff_1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ba79c504ff_1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50000"/>
              </a:lnSpc>
              <a:buNone/>
            </a:pPr>
            <a:r>
              <a:rPr lang="fr-FR" dirty="0">
                <a:solidFill>
                  <a:schemeClr val="tx1">
                    <a:lumMod val="50000"/>
                  </a:schemeClr>
                </a:solidFill>
                <a:latin typeface="Ubuntu" panose="020B0604020202020204" charset="0"/>
                <a:cs typeface="Ubuntu" panose="020B0604020202020204" charset="0"/>
              </a:rPr>
              <a:t>Le système de suspension adaptatif est un système d'amortissement de chocs piloté électroniquement pour s'adapter avec un mode présélectionné par le conducteur.</a:t>
            </a:r>
          </a:p>
          <a:p>
            <a:pPr marL="139700" indent="0" algn="just">
              <a:lnSpc>
                <a:spcPct val="150000"/>
              </a:lnSpc>
              <a:buNone/>
            </a:pPr>
            <a:r>
              <a:rPr lang="fr-FR" dirty="0">
                <a:solidFill>
                  <a:schemeClr val="tx1">
                    <a:lumMod val="50000"/>
                  </a:schemeClr>
                </a:solidFill>
                <a:latin typeface="Ubuntu" panose="020B0604020202020204" charset="0"/>
                <a:cs typeface="Ubuntu" panose="020B0604020202020204" charset="0"/>
              </a:rPr>
              <a:t>Le principe de fonctionnement de cette suspension dépend de l’état de la route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7839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ba79c504ff_1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ba79c504ff_1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smtClean="0">
                <a:solidFill>
                  <a:srgbClr val="000000"/>
                </a:solidFill>
                <a:effectLst/>
                <a:latin typeface="Arial"/>
                <a:ea typeface="Arial"/>
                <a:cs typeface="Arial"/>
                <a:sym typeface="Arial"/>
              </a:rPr>
              <a:t>Chacun des types de suspension présente ses propres défauts. En ce qui concerne la suspension passive, elle se caractérise par un temps de réaction lent, des composants relativement lourds, un manque de possibilité de réglage, ainsi qu'une capacité à absorber la plupart des chocs mais pas tous. De plus, elle peut être considérée comme assez gênante.</a:t>
            </a:r>
          </a:p>
          <a:p>
            <a:r>
              <a:rPr lang="fr-FR" sz="1100" b="0" i="0" u="none" strike="noStrike" cap="none" dirty="0" smtClean="0">
                <a:solidFill>
                  <a:srgbClr val="000000"/>
                </a:solidFill>
                <a:effectLst/>
                <a:latin typeface="Arial"/>
                <a:ea typeface="Arial"/>
                <a:cs typeface="Arial"/>
                <a:sym typeface="Arial"/>
              </a:rPr>
              <a:t>En ce qui concerne la suspension adaptative, bien qu'elle ait corrigé certains de ses défauts, elle souffre encore du poids élevé, du coût élevé, de la fragilité, de la limitation aux modes de conduite </a:t>
            </a:r>
            <a:r>
              <a:rPr lang="fr-FR" sz="1100" b="0" i="0" u="none" strike="noStrike" cap="none" dirty="0" err="1" smtClean="0">
                <a:solidFill>
                  <a:srgbClr val="000000"/>
                </a:solidFill>
                <a:effectLst/>
                <a:latin typeface="Arial"/>
                <a:ea typeface="Arial"/>
                <a:cs typeface="Arial"/>
                <a:sym typeface="Arial"/>
              </a:rPr>
              <a:t>pré-sélectionnés</a:t>
            </a:r>
            <a:r>
              <a:rPr lang="fr-FR" sz="1100" b="0" i="0" u="none" strike="noStrike" cap="none" dirty="0" smtClean="0">
                <a:solidFill>
                  <a:srgbClr val="000000"/>
                </a:solidFill>
                <a:effectLst/>
                <a:latin typeface="Arial"/>
                <a:ea typeface="Arial"/>
                <a:cs typeface="Arial"/>
                <a:sym typeface="Arial"/>
              </a:rPr>
              <a:t>, de la modification uniquement du coefficient d'amortissement visqueux, de l'incapacité à ajouter de l'énergie au système et de la difficulté à être maintenue.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smtClean="0">
              <a:solidFill>
                <a:schemeClr val="bg1">
                  <a:lumMod val="10000"/>
                </a:schemeClr>
              </a:solidFill>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smtClean="0">
              <a:latin typeface="Corbel" panose="020B0503020204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smtClean="0">
              <a:latin typeface="Corbel" panose="020B0503020204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0172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2"/>
        <p:cNvGrpSpPr/>
        <p:nvPr/>
      </p:nvGrpSpPr>
      <p:grpSpPr>
        <a:xfrm>
          <a:off x="0" y="0"/>
          <a:ext cx="0" cy="0"/>
          <a:chOff x="0" y="0"/>
          <a:chExt cx="0" cy="0"/>
        </a:xfrm>
      </p:grpSpPr>
      <p:sp>
        <p:nvSpPr>
          <p:cNvPr id="103" name="Google Shape;103;p4"/>
          <p:cNvSpPr txBox="1">
            <a:spLocks noGrp="1"/>
          </p:cNvSpPr>
          <p:nvPr>
            <p:ph type="ctrTitle"/>
          </p:nvPr>
        </p:nvSpPr>
        <p:spPr>
          <a:xfrm flipH="1">
            <a:off x="770725" y="468450"/>
            <a:ext cx="44631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04" name="Google Shape;104;p4"/>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sp>
        <p:nvSpPr>
          <p:cNvPr id="105" name="Google Shape;105;p4"/>
          <p:cNvSpPr txBox="1">
            <a:spLocks noGrp="1"/>
          </p:cNvSpPr>
          <p:nvPr>
            <p:ph type="subTitle" idx="1"/>
          </p:nvPr>
        </p:nvSpPr>
        <p:spPr>
          <a:xfrm>
            <a:off x="770700" y="1216175"/>
            <a:ext cx="7662600" cy="3392400"/>
          </a:xfrm>
          <a:prstGeom prst="rect">
            <a:avLst/>
          </a:prstGeom>
        </p:spPr>
        <p:txBody>
          <a:bodyPr spcFirstLastPara="1" wrap="square" lIns="91425" tIns="91425" rIns="91425" bIns="91425" anchor="ctr" anchorCtr="0">
            <a:noAutofit/>
          </a:bodyPr>
          <a:lstStyle>
            <a:lvl1pPr lvl="0" rtl="0">
              <a:spcBef>
                <a:spcPts val="0"/>
              </a:spcBef>
              <a:spcAft>
                <a:spcPts val="0"/>
              </a:spcAft>
              <a:buSzPts val="1000"/>
              <a:buAutoNum type="arabicPeriod"/>
              <a:defRPr sz="1000"/>
            </a:lvl1pPr>
            <a:lvl2pPr lvl="1" rtl="0">
              <a:spcBef>
                <a:spcPts val="1600"/>
              </a:spcBef>
              <a:spcAft>
                <a:spcPts val="0"/>
              </a:spcAft>
              <a:buSzPts val="1000"/>
              <a:buNone/>
              <a:defRPr sz="1000"/>
            </a:lvl2pPr>
            <a:lvl3pPr lvl="2" rtl="0">
              <a:spcBef>
                <a:spcPts val="1600"/>
              </a:spcBef>
              <a:spcAft>
                <a:spcPts val="0"/>
              </a:spcAft>
              <a:buSzPts val="1000"/>
              <a:buAutoNum type="romanLcPeriod"/>
              <a:defRPr sz="1000"/>
            </a:lvl3pPr>
            <a:lvl4pPr lvl="3" rtl="0">
              <a:spcBef>
                <a:spcPts val="1600"/>
              </a:spcBef>
              <a:spcAft>
                <a:spcPts val="0"/>
              </a:spcAft>
              <a:buSzPts val="1000"/>
              <a:buAutoNum type="arabicPeriod"/>
              <a:defRPr sz="1000"/>
            </a:lvl4pPr>
            <a:lvl5pPr lvl="4" rtl="0">
              <a:spcBef>
                <a:spcPts val="1600"/>
              </a:spcBef>
              <a:spcAft>
                <a:spcPts val="0"/>
              </a:spcAft>
              <a:buSzPts val="1000"/>
              <a:buAutoNum type="alphaLcPeriod"/>
              <a:defRPr sz="1000"/>
            </a:lvl5pPr>
            <a:lvl6pPr lvl="5" rtl="0">
              <a:spcBef>
                <a:spcPts val="1600"/>
              </a:spcBef>
              <a:spcAft>
                <a:spcPts val="0"/>
              </a:spcAft>
              <a:buSzPts val="1000"/>
              <a:buAutoNum type="romanLcPeriod"/>
              <a:defRPr sz="1000"/>
            </a:lvl6pPr>
            <a:lvl7pPr lvl="6" rtl="0">
              <a:spcBef>
                <a:spcPts val="1600"/>
              </a:spcBef>
              <a:spcAft>
                <a:spcPts val="0"/>
              </a:spcAft>
              <a:buSzPts val="1000"/>
              <a:buAutoNum type="arabicPeriod"/>
              <a:defRPr sz="1000"/>
            </a:lvl7pPr>
            <a:lvl8pPr lvl="7" rtl="0">
              <a:spcBef>
                <a:spcPts val="1600"/>
              </a:spcBef>
              <a:spcAft>
                <a:spcPts val="0"/>
              </a:spcAft>
              <a:buSzPts val="1000"/>
              <a:buAutoNum type="alphaLcPeriod"/>
              <a:defRPr sz="1000"/>
            </a:lvl8pPr>
            <a:lvl9pPr lvl="8" rtl="0">
              <a:spcBef>
                <a:spcPts val="1600"/>
              </a:spcBef>
              <a:spcAft>
                <a:spcPts val="1600"/>
              </a:spcAft>
              <a:buSzPts val="1000"/>
              <a:buAutoNum type="romanLcPeriod"/>
              <a:defRPr sz="1000"/>
            </a:lvl9pPr>
          </a:lstStyle>
          <a:p>
            <a:endParaRPr/>
          </a:p>
        </p:txBody>
      </p:sp>
      <p:grpSp>
        <p:nvGrpSpPr>
          <p:cNvPr id="106" name="Google Shape;106;p4"/>
          <p:cNvGrpSpPr/>
          <p:nvPr/>
        </p:nvGrpSpPr>
        <p:grpSpPr>
          <a:xfrm rot="5400000" flipH="1">
            <a:off x="7613820" y="3611830"/>
            <a:ext cx="877851" cy="2209091"/>
            <a:chOff x="-26858" y="-227337"/>
            <a:chExt cx="1093215" cy="2757917"/>
          </a:xfrm>
        </p:grpSpPr>
        <p:sp>
          <p:nvSpPr>
            <p:cNvPr id="107" name="Google Shape;107;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lt1"/>
        </a:solidFill>
        <a:effectLst/>
      </p:bgPr>
    </p:bg>
    <p:spTree>
      <p:nvGrpSpPr>
        <p:cNvPr id="1" name="Shape 1928"/>
        <p:cNvGrpSpPr/>
        <p:nvPr/>
      </p:nvGrpSpPr>
      <p:grpSpPr>
        <a:xfrm>
          <a:off x="0" y="0"/>
          <a:ext cx="0" cy="0"/>
          <a:chOff x="0" y="0"/>
          <a:chExt cx="0" cy="0"/>
        </a:xfrm>
      </p:grpSpPr>
      <p:grpSp>
        <p:nvGrpSpPr>
          <p:cNvPr id="1929" name="Google Shape;1929;p47"/>
          <p:cNvGrpSpPr/>
          <p:nvPr/>
        </p:nvGrpSpPr>
        <p:grpSpPr>
          <a:xfrm rot="5400000" flipH="1">
            <a:off x="7613820" y="3611830"/>
            <a:ext cx="877851" cy="2209091"/>
            <a:chOff x="-26858" y="-227337"/>
            <a:chExt cx="1093215" cy="2757917"/>
          </a:xfrm>
        </p:grpSpPr>
        <p:sp>
          <p:nvSpPr>
            <p:cNvPr id="1930" name="Google Shape;1930;p4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7"/>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5"/>
        <p:cNvGrpSpPr/>
        <p:nvPr/>
      </p:nvGrpSpPr>
      <p:grpSpPr>
        <a:xfrm>
          <a:off x="0" y="0"/>
          <a:ext cx="0" cy="0"/>
          <a:chOff x="0" y="0"/>
          <a:chExt cx="0" cy="0"/>
        </a:xfrm>
      </p:grpSpPr>
      <p:sp>
        <p:nvSpPr>
          <p:cNvPr id="116" name="Google Shape;116;p15"/>
          <p:cNvSpPr txBox="1">
            <a:spLocks noGrp="1"/>
          </p:cNvSpPr>
          <p:nvPr>
            <p:ph type="ctrTitle"/>
          </p:nvPr>
        </p:nvSpPr>
        <p:spPr>
          <a:xfrm flipH="1">
            <a:off x="770550" y="468450"/>
            <a:ext cx="76305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17" name="Google Shape;117;p15"/>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716732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2"/>
        <p:cNvGrpSpPr/>
        <p:nvPr/>
      </p:nvGrpSpPr>
      <p:grpSpPr>
        <a:xfrm>
          <a:off x="0" y="0"/>
          <a:ext cx="0" cy="0"/>
          <a:chOff x="0" y="0"/>
          <a:chExt cx="0" cy="0"/>
        </a:xfrm>
      </p:grpSpPr>
      <p:sp>
        <p:nvSpPr>
          <p:cNvPr id="113" name="Google Shape;113;p14"/>
          <p:cNvSpPr txBox="1">
            <a:spLocks noGrp="1"/>
          </p:cNvSpPr>
          <p:nvPr>
            <p:ph type="ctrTitle"/>
          </p:nvPr>
        </p:nvSpPr>
        <p:spPr>
          <a:xfrm>
            <a:off x="800099" y="468450"/>
            <a:ext cx="7561800" cy="5778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114" name="Google Shape;114;p14"/>
          <p:cNvCxnSpPr/>
          <p:nvPr/>
        </p:nvCxnSpPr>
        <p:spPr>
          <a:xfrm>
            <a:off x="8634675" y="-1604650"/>
            <a:ext cx="0" cy="2664900"/>
          </a:xfrm>
          <a:prstGeom prst="straightConnector1">
            <a:avLst/>
          </a:prstGeom>
          <a:noFill/>
          <a:ln w="28575"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559452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73F7005-4FB5-49BB-A6E3-4E49FD015375}"/>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xmlns="" id="{7DC32F5C-1C6B-4239-917F-60E36AE9839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0429A1D7-39CC-4787-BDAF-37A5DADC7DE2}"/>
              </a:ext>
            </a:extLst>
          </p:cNvPr>
          <p:cNvSpPr>
            <a:spLocks noGrp="1"/>
          </p:cNvSpPr>
          <p:nvPr>
            <p:ph type="dt" sz="half" idx="10"/>
          </p:nvPr>
        </p:nvSpPr>
        <p:spPr/>
        <p:txBody>
          <a:bodyPr/>
          <a:lstStyle/>
          <a:p>
            <a:fld id="{FE26EB58-5BDD-4E74-85D0-183301683807}" type="datetimeFigureOut">
              <a:rPr lang="fr-FR" smtClean="0"/>
              <a:t>01/06/2023</a:t>
            </a:fld>
            <a:endParaRPr lang="fr-FR"/>
          </a:p>
        </p:txBody>
      </p:sp>
      <p:sp>
        <p:nvSpPr>
          <p:cNvPr id="5" name="Espace réservé du pied de page 4">
            <a:extLst>
              <a:ext uri="{FF2B5EF4-FFF2-40B4-BE49-F238E27FC236}">
                <a16:creationId xmlns:a16="http://schemas.microsoft.com/office/drawing/2014/main" xmlns="" id="{354B2F8D-2AED-4676-B3CD-CFBD50DD747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75AF94D0-EEAC-474C-BABD-F2A4019CB3BA}"/>
              </a:ext>
            </a:extLst>
          </p:cNvPr>
          <p:cNvSpPr>
            <a:spLocks noGrp="1"/>
          </p:cNvSpPr>
          <p:nvPr>
            <p:ph type="sldNum" sz="quarter" idx="12"/>
          </p:nvPr>
        </p:nvSpPr>
        <p:spPr/>
        <p:txBody>
          <a:bodyPr/>
          <a:lstStyle/>
          <a:p>
            <a:fld id="{31F318BB-A24D-49D4-990A-6435761F298C}" type="slidenum">
              <a:rPr lang="fr-FR" smtClean="0"/>
              <a:t>‹N°›</a:t>
            </a:fld>
            <a:endParaRPr lang="fr-FR"/>
          </a:p>
        </p:txBody>
      </p:sp>
    </p:spTree>
    <p:extLst>
      <p:ext uri="{BB962C8B-B14F-4D97-AF65-F5344CB8AC3E}">
        <p14:creationId xmlns:p14="http://schemas.microsoft.com/office/powerpoint/2010/main" val="55339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p6"/>
          <p:cNvSpPr txBox="1">
            <a:spLocks noGrp="1"/>
          </p:cNvSpPr>
          <p:nvPr>
            <p:ph type="ctrTitle"/>
          </p:nvPr>
        </p:nvSpPr>
        <p:spPr>
          <a:xfrm>
            <a:off x="4572001" y="468450"/>
            <a:ext cx="37899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cxnSp>
        <p:nvCxnSpPr>
          <p:cNvPr id="165" name="Google Shape;165;p6"/>
          <p:cNvCxnSpPr/>
          <p:nvPr/>
        </p:nvCxnSpPr>
        <p:spPr>
          <a:xfrm>
            <a:off x="8634675" y="-1604650"/>
            <a:ext cx="0" cy="2664900"/>
          </a:xfrm>
          <a:prstGeom prst="straightConnector1">
            <a:avLst/>
          </a:prstGeom>
          <a:noFill/>
          <a:ln w="28575" cap="flat" cmpd="sng">
            <a:solidFill>
              <a:schemeClr val="accent4"/>
            </a:solidFill>
            <a:prstDash val="solid"/>
            <a:round/>
            <a:headEnd type="none" w="med" len="med"/>
            <a:tailEnd type="none" w="med" len="med"/>
          </a:ln>
        </p:spPr>
      </p:cxnSp>
      <p:grpSp>
        <p:nvGrpSpPr>
          <p:cNvPr id="166" name="Google Shape;166;p6"/>
          <p:cNvGrpSpPr/>
          <p:nvPr/>
        </p:nvGrpSpPr>
        <p:grpSpPr>
          <a:xfrm rot="-5400000">
            <a:off x="665620" y="3611830"/>
            <a:ext cx="877851" cy="2209091"/>
            <a:chOff x="-26858" y="-227337"/>
            <a:chExt cx="1093215" cy="2757917"/>
          </a:xfrm>
        </p:grpSpPr>
        <p:sp>
          <p:nvSpPr>
            <p:cNvPr id="167" name="Google Shape;167;p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6"/>
        <p:cNvGrpSpPr/>
        <p:nvPr/>
      </p:nvGrpSpPr>
      <p:grpSpPr>
        <a:xfrm>
          <a:off x="0" y="0"/>
          <a:ext cx="0" cy="0"/>
          <a:chOff x="0" y="0"/>
          <a:chExt cx="0" cy="0"/>
        </a:xfrm>
      </p:grpSpPr>
      <p:sp>
        <p:nvSpPr>
          <p:cNvPr id="217" name="Google Shape;217;p8"/>
          <p:cNvSpPr txBox="1">
            <a:spLocks noGrp="1"/>
          </p:cNvSpPr>
          <p:nvPr>
            <p:ph type="title"/>
          </p:nvPr>
        </p:nvSpPr>
        <p:spPr>
          <a:xfrm>
            <a:off x="1869525" y="1705650"/>
            <a:ext cx="5405100" cy="173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18" name="Google Shape;218;p8"/>
          <p:cNvGrpSpPr/>
          <p:nvPr/>
        </p:nvGrpSpPr>
        <p:grpSpPr>
          <a:xfrm>
            <a:off x="7099200" y="2933725"/>
            <a:ext cx="2044793" cy="2209776"/>
            <a:chOff x="1384075" y="241450"/>
            <a:chExt cx="4822625" cy="5215425"/>
          </a:xfrm>
        </p:grpSpPr>
        <p:sp>
          <p:nvSpPr>
            <p:cNvPr id="219" name="Google Shape;219;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8"/>
          <p:cNvGrpSpPr/>
          <p:nvPr/>
        </p:nvGrpSpPr>
        <p:grpSpPr>
          <a:xfrm>
            <a:off x="-76200" y="-76200"/>
            <a:ext cx="2286103" cy="2895537"/>
            <a:chOff x="-26858" y="-227337"/>
            <a:chExt cx="2186403" cy="2757917"/>
          </a:xfrm>
        </p:grpSpPr>
        <p:sp>
          <p:nvSpPr>
            <p:cNvPr id="264" name="Google Shape;264;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405"/>
        <p:cNvGrpSpPr/>
        <p:nvPr/>
      </p:nvGrpSpPr>
      <p:grpSpPr>
        <a:xfrm>
          <a:off x="0" y="0"/>
          <a:ext cx="0" cy="0"/>
          <a:chOff x="0" y="0"/>
          <a:chExt cx="0" cy="0"/>
        </a:xfrm>
      </p:grpSpPr>
      <p:sp>
        <p:nvSpPr>
          <p:cNvPr id="406" name="Google Shape;406;p13"/>
          <p:cNvSpPr txBox="1">
            <a:spLocks noGrp="1"/>
          </p:cNvSpPr>
          <p:nvPr>
            <p:ph type="ctrTitle"/>
          </p:nvPr>
        </p:nvSpPr>
        <p:spPr>
          <a:xfrm flipH="1">
            <a:off x="770700" y="468450"/>
            <a:ext cx="3801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407" name="Google Shape;407;p13"/>
          <p:cNvCxnSpPr/>
          <p:nvPr/>
        </p:nvCxnSpPr>
        <p:spPr>
          <a:xfrm>
            <a:off x="498025" y="-63925"/>
            <a:ext cx="0" cy="1124100"/>
          </a:xfrm>
          <a:prstGeom prst="straightConnector1">
            <a:avLst/>
          </a:prstGeom>
          <a:noFill/>
          <a:ln w="28575" cap="flat" cmpd="sng">
            <a:solidFill>
              <a:schemeClr val="lt2"/>
            </a:solidFill>
            <a:prstDash val="solid"/>
            <a:round/>
            <a:headEnd type="none" w="med" len="med"/>
            <a:tailEnd type="none" w="med" len="med"/>
          </a:ln>
        </p:spPr>
      </p:cxnSp>
      <p:grpSp>
        <p:nvGrpSpPr>
          <p:cNvPr id="408" name="Google Shape;408;p13"/>
          <p:cNvGrpSpPr/>
          <p:nvPr/>
        </p:nvGrpSpPr>
        <p:grpSpPr>
          <a:xfrm rot="5400000" flipH="1">
            <a:off x="7613820" y="3611830"/>
            <a:ext cx="877851" cy="2209091"/>
            <a:chOff x="-26858" y="-227337"/>
            <a:chExt cx="1093215" cy="2757917"/>
          </a:xfrm>
        </p:grpSpPr>
        <p:sp>
          <p:nvSpPr>
            <p:cNvPr id="409" name="Google Shape;409;p1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431"/>
        <p:cNvGrpSpPr/>
        <p:nvPr/>
      </p:nvGrpSpPr>
      <p:grpSpPr>
        <a:xfrm>
          <a:off x="0" y="0"/>
          <a:ext cx="0" cy="0"/>
          <a:chOff x="0" y="0"/>
          <a:chExt cx="0" cy="0"/>
        </a:xfrm>
      </p:grpSpPr>
      <p:sp>
        <p:nvSpPr>
          <p:cNvPr id="432" name="Google Shape;432;p14"/>
          <p:cNvSpPr txBox="1">
            <a:spLocks noGrp="1"/>
          </p:cNvSpPr>
          <p:nvPr>
            <p:ph type="ctrTitle"/>
          </p:nvPr>
        </p:nvSpPr>
        <p:spPr>
          <a:xfrm>
            <a:off x="4155425" y="19669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3" name="Google Shape;433;p14"/>
          <p:cNvSpPr txBox="1">
            <a:spLocks noGrp="1"/>
          </p:cNvSpPr>
          <p:nvPr>
            <p:ph type="title" idx="2" hasCustomPrompt="1"/>
          </p:nvPr>
        </p:nvSpPr>
        <p:spPr>
          <a:xfrm>
            <a:off x="2319727" y="19668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14"/>
          <p:cNvSpPr txBox="1">
            <a:spLocks noGrp="1"/>
          </p:cNvSpPr>
          <p:nvPr>
            <p:ph type="ctrTitle" idx="3"/>
          </p:nvPr>
        </p:nvSpPr>
        <p:spPr>
          <a:xfrm>
            <a:off x="4155425" y="26321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5" name="Google Shape;435;p14"/>
          <p:cNvSpPr txBox="1">
            <a:spLocks noGrp="1"/>
          </p:cNvSpPr>
          <p:nvPr>
            <p:ph type="title" idx="4" hasCustomPrompt="1"/>
          </p:nvPr>
        </p:nvSpPr>
        <p:spPr>
          <a:xfrm>
            <a:off x="2319727" y="26321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6" name="Google Shape;436;p14"/>
          <p:cNvSpPr txBox="1">
            <a:spLocks noGrp="1"/>
          </p:cNvSpPr>
          <p:nvPr>
            <p:ph type="ctrTitle" idx="5"/>
          </p:nvPr>
        </p:nvSpPr>
        <p:spPr>
          <a:xfrm>
            <a:off x="4155425" y="329740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7" name="Google Shape;437;p14"/>
          <p:cNvSpPr txBox="1">
            <a:spLocks noGrp="1"/>
          </p:cNvSpPr>
          <p:nvPr>
            <p:ph type="title" idx="6" hasCustomPrompt="1"/>
          </p:nvPr>
        </p:nvSpPr>
        <p:spPr>
          <a:xfrm>
            <a:off x="2319727" y="329738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14"/>
          <p:cNvSpPr txBox="1">
            <a:spLocks noGrp="1"/>
          </p:cNvSpPr>
          <p:nvPr>
            <p:ph type="ctrTitle" idx="7"/>
          </p:nvPr>
        </p:nvSpPr>
        <p:spPr>
          <a:xfrm>
            <a:off x="4155425" y="3962650"/>
            <a:ext cx="4275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Font typeface="Barlow Condensed"/>
              <a:buNone/>
              <a:defRPr sz="3600">
                <a:latin typeface="Barlow Condensed"/>
                <a:ea typeface="Barlow Condensed"/>
                <a:cs typeface="Barlow Condensed"/>
                <a:sym typeface="Barlow Condensed"/>
              </a:defRPr>
            </a:lvl1pPr>
            <a:lvl2pPr lvl="1"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sp>
        <p:nvSpPr>
          <p:cNvPr id="439" name="Google Shape;439;p14"/>
          <p:cNvSpPr txBox="1">
            <a:spLocks noGrp="1"/>
          </p:cNvSpPr>
          <p:nvPr>
            <p:ph type="title" idx="8" hasCustomPrompt="1"/>
          </p:nvPr>
        </p:nvSpPr>
        <p:spPr>
          <a:xfrm>
            <a:off x="2319727" y="3962638"/>
            <a:ext cx="14607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440" name="Google Shape;440;p14"/>
          <p:cNvSpPr txBox="1">
            <a:spLocks noGrp="1"/>
          </p:cNvSpPr>
          <p:nvPr>
            <p:ph type="ctrTitle" idx="9"/>
          </p:nvPr>
        </p:nvSpPr>
        <p:spPr>
          <a:xfrm>
            <a:off x="4155425" y="1184800"/>
            <a:ext cx="38886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600"/>
              <a:buFont typeface="Barlow Condensed"/>
              <a:buNone/>
              <a:defRPr sz="3600">
                <a:solidFill>
                  <a:schemeClr val="accent4"/>
                </a:solidFill>
              </a:defRPr>
            </a:lvl1pPr>
            <a:lvl2pPr lvl="1" algn="r" rtl="0">
              <a:spcBef>
                <a:spcPts val="0"/>
              </a:spcBef>
              <a:spcAft>
                <a:spcPts val="0"/>
              </a:spcAft>
              <a:buSzPts val="3600"/>
              <a:buFont typeface="Barlow Condensed"/>
              <a:buNone/>
              <a:defRPr sz="3600">
                <a:latin typeface="Barlow Condensed"/>
                <a:ea typeface="Barlow Condensed"/>
                <a:cs typeface="Barlow Condensed"/>
                <a:sym typeface="Barlow Condensed"/>
              </a:defRPr>
            </a:lvl2pPr>
            <a:lvl3pPr lvl="2" algn="r" rtl="0">
              <a:spcBef>
                <a:spcPts val="0"/>
              </a:spcBef>
              <a:spcAft>
                <a:spcPts val="0"/>
              </a:spcAft>
              <a:buSzPts val="3600"/>
              <a:buFont typeface="Barlow Condensed"/>
              <a:buNone/>
              <a:defRPr sz="3600">
                <a:latin typeface="Barlow Condensed"/>
                <a:ea typeface="Barlow Condensed"/>
                <a:cs typeface="Barlow Condensed"/>
                <a:sym typeface="Barlow Condensed"/>
              </a:defRPr>
            </a:lvl3pPr>
            <a:lvl4pPr lvl="3" algn="r" rtl="0">
              <a:spcBef>
                <a:spcPts val="0"/>
              </a:spcBef>
              <a:spcAft>
                <a:spcPts val="0"/>
              </a:spcAft>
              <a:buSzPts val="3600"/>
              <a:buFont typeface="Barlow Condensed"/>
              <a:buNone/>
              <a:defRPr sz="3600">
                <a:latin typeface="Barlow Condensed"/>
                <a:ea typeface="Barlow Condensed"/>
                <a:cs typeface="Barlow Condensed"/>
                <a:sym typeface="Barlow Condensed"/>
              </a:defRPr>
            </a:lvl4pPr>
            <a:lvl5pPr lvl="4" algn="r" rtl="0">
              <a:spcBef>
                <a:spcPts val="0"/>
              </a:spcBef>
              <a:spcAft>
                <a:spcPts val="0"/>
              </a:spcAft>
              <a:buSzPts val="3600"/>
              <a:buFont typeface="Barlow Condensed"/>
              <a:buNone/>
              <a:defRPr sz="3600">
                <a:latin typeface="Barlow Condensed"/>
                <a:ea typeface="Barlow Condensed"/>
                <a:cs typeface="Barlow Condensed"/>
                <a:sym typeface="Barlow Condensed"/>
              </a:defRPr>
            </a:lvl5pPr>
            <a:lvl6pPr lvl="5" algn="r" rtl="0">
              <a:spcBef>
                <a:spcPts val="0"/>
              </a:spcBef>
              <a:spcAft>
                <a:spcPts val="0"/>
              </a:spcAft>
              <a:buSzPts val="3600"/>
              <a:buFont typeface="Barlow Condensed"/>
              <a:buNone/>
              <a:defRPr sz="3600">
                <a:latin typeface="Barlow Condensed"/>
                <a:ea typeface="Barlow Condensed"/>
                <a:cs typeface="Barlow Condensed"/>
                <a:sym typeface="Barlow Condensed"/>
              </a:defRPr>
            </a:lvl6pPr>
            <a:lvl7pPr lvl="6" algn="r" rtl="0">
              <a:spcBef>
                <a:spcPts val="0"/>
              </a:spcBef>
              <a:spcAft>
                <a:spcPts val="0"/>
              </a:spcAft>
              <a:buSzPts val="3600"/>
              <a:buFont typeface="Barlow Condensed"/>
              <a:buNone/>
              <a:defRPr sz="3600">
                <a:latin typeface="Barlow Condensed"/>
                <a:ea typeface="Barlow Condensed"/>
                <a:cs typeface="Barlow Condensed"/>
                <a:sym typeface="Barlow Condensed"/>
              </a:defRPr>
            </a:lvl7pPr>
            <a:lvl8pPr lvl="7" algn="r" rtl="0">
              <a:spcBef>
                <a:spcPts val="0"/>
              </a:spcBef>
              <a:spcAft>
                <a:spcPts val="0"/>
              </a:spcAft>
              <a:buSzPts val="3600"/>
              <a:buFont typeface="Barlow Condensed"/>
              <a:buNone/>
              <a:defRPr sz="3600">
                <a:latin typeface="Barlow Condensed"/>
                <a:ea typeface="Barlow Condensed"/>
                <a:cs typeface="Barlow Condensed"/>
                <a:sym typeface="Barlow Condensed"/>
              </a:defRPr>
            </a:lvl8pPr>
            <a:lvl9pPr lvl="8" algn="r" rtl="0">
              <a:spcBef>
                <a:spcPts val="0"/>
              </a:spcBef>
              <a:spcAft>
                <a:spcPts val="0"/>
              </a:spcAft>
              <a:buSzPts val="3600"/>
              <a:buFont typeface="Barlow Condensed"/>
              <a:buNone/>
              <a:defRPr sz="3600">
                <a:latin typeface="Barlow Condensed"/>
                <a:ea typeface="Barlow Condensed"/>
                <a:cs typeface="Barlow Condensed"/>
                <a:sym typeface="Barlow Condensed"/>
              </a:defRPr>
            </a:lvl9pPr>
          </a:lstStyle>
          <a:p>
            <a:endParaRPr/>
          </a:p>
        </p:txBody>
      </p:sp>
      <p:grpSp>
        <p:nvGrpSpPr>
          <p:cNvPr id="441" name="Google Shape;441;p14"/>
          <p:cNvGrpSpPr/>
          <p:nvPr/>
        </p:nvGrpSpPr>
        <p:grpSpPr>
          <a:xfrm rot="-5400000">
            <a:off x="286059" y="3659330"/>
            <a:ext cx="1209907" cy="1782035"/>
            <a:chOff x="700771" y="-227337"/>
            <a:chExt cx="1458774" cy="2138784"/>
          </a:xfrm>
        </p:grpSpPr>
        <p:sp>
          <p:nvSpPr>
            <p:cNvPr id="442" name="Google Shape;442;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4"/>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4"/>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4"/>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4"/>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4"/>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4"/>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4"/>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4"/>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4"/>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4"/>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4"/>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4"/>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4"/>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4"/>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14"/>
          <p:cNvGrpSpPr/>
          <p:nvPr/>
        </p:nvGrpSpPr>
        <p:grpSpPr>
          <a:xfrm rot="5400000">
            <a:off x="7613820" y="-692278"/>
            <a:ext cx="877851" cy="2209091"/>
            <a:chOff x="-26858" y="-227337"/>
            <a:chExt cx="1093215" cy="2757917"/>
          </a:xfrm>
        </p:grpSpPr>
        <p:sp>
          <p:nvSpPr>
            <p:cNvPr id="462" name="Google Shape;462;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4"/>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4"/>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4"/>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TITLE_AND_BODY_2">
    <p:spTree>
      <p:nvGrpSpPr>
        <p:cNvPr id="1" name="Shape 1114"/>
        <p:cNvGrpSpPr/>
        <p:nvPr/>
      </p:nvGrpSpPr>
      <p:grpSpPr>
        <a:xfrm>
          <a:off x="0" y="0"/>
          <a:ext cx="0" cy="0"/>
          <a:chOff x="0" y="0"/>
          <a:chExt cx="0" cy="0"/>
        </a:xfrm>
      </p:grpSpPr>
      <p:sp>
        <p:nvSpPr>
          <p:cNvPr id="1115" name="Google Shape;1115;p29"/>
          <p:cNvSpPr txBox="1">
            <a:spLocks noGrp="1"/>
          </p:cNvSpPr>
          <p:nvPr>
            <p:ph type="title"/>
          </p:nvPr>
        </p:nvSpPr>
        <p:spPr>
          <a:xfrm>
            <a:off x="4306824" y="2036701"/>
            <a:ext cx="32919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116" name="Google Shape;1116;p29"/>
          <p:cNvSpPr txBox="1">
            <a:spLocks noGrp="1"/>
          </p:cNvSpPr>
          <p:nvPr>
            <p:ph type="subTitle" idx="1"/>
          </p:nvPr>
        </p:nvSpPr>
        <p:spPr>
          <a:xfrm>
            <a:off x="1865375" y="2706625"/>
            <a:ext cx="4023300" cy="142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117" name="Google Shape;1117;p29"/>
          <p:cNvGrpSpPr/>
          <p:nvPr/>
        </p:nvGrpSpPr>
        <p:grpSpPr>
          <a:xfrm rot="-5400000" flipH="1">
            <a:off x="286059" y="-312722"/>
            <a:ext cx="1209907" cy="1782035"/>
            <a:chOff x="700771" y="-227337"/>
            <a:chExt cx="1458774" cy="2138784"/>
          </a:xfrm>
        </p:grpSpPr>
        <p:sp>
          <p:nvSpPr>
            <p:cNvPr id="1118" name="Google Shape;1118;p29"/>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9"/>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9"/>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9"/>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9"/>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9"/>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9"/>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9"/>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9"/>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9"/>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9"/>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9"/>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9"/>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9"/>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9"/>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9"/>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9"/>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9"/>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29"/>
          <p:cNvGrpSpPr/>
          <p:nvPr/>
        </p:nvGrpSpPr>
        <p:grpSpPr>
          <a:xfrm rot="5400000" flipH="1">
            <a:off x="7613820" y="3611830"/>
            <a:ext cx="877851" cy="2209091"/>
            <a:chOff x="-26858" y="-227337"/>
            <a:chExt cx="1093215" cy="2757917"/>
          </a:xfrm>
        </p:grpSpPr>
        <p:sp>
          <p:nvSpPr>
            <p:cNvPr id="1138" name="Google Shape;1138;p2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9"/>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9"/>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9"/>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9"/>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9"/>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9"/>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9"/>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9"/>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9"/>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9"/>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9"/>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9"/>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9"/>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9"/>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9"/>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9"/>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9"/>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5">
  <p:cSld name="SECTION_TITLE_AND_DESCRIPTION_1">
    <p:spTree>
      <p:nvGrpSpPr>
        <p:cNvPr id="1" name="Shape 1253"/>
        <p:cNvGrpSpPr/>
        <p:nvPr/>
      </p:nvGrpSpPr>
      <p:grpSpPr>
        <a:xfrm>
          <a:off x="0" y="0"/>
          <a:ext cx="0" cy="0"/>
          <a:chOff x="0" y="0"/>
          <a:chExt cx="0" cy="0"/>
        </a:xfrm>
      </p:grpSpPr>
      <p:sp>
        <p:nvSpPr>
          <p:cNvPr id="1254" name="Google Shape;1254;p32"/>
          <p:cNvSpPr txBox="1">
            <a:spLocks noGrp="1"/>
          </p:cNvSpPr>
          <p:nvPr>
            <p:ph type="title"/>
          </p:nvPr>
        </p:nvSpPr>
        <p:spPr>
          <a:xfrm>
            <a:off x="4655050" y="445100"/>
            <a:ext cx="3775500" cy="2240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255" name="Google Shape;1255;p32"/>
          <p:cNvSpPr txBox="1">
            <a:spLocks noGrp="1"/>
          </p:cNvSpPr>
          <p:nvPr>
            <p:ph type="subTitle" idx="1"/>
          </p:nvPr>
        </p:nvSpPr>
        <p:spPr>
          <a:xfrm>
            <a:off x="5344075" y="2622950"/>
            <a:ext cx="3086700" cy="8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1841"/>
        <p:cNvGrpSpPr/>
        <p:nvPr/>
      </p:nvGrpSpPr>
      <p:grpSpPr>
        <a:xfrm>
          <a:off x="0" y="0"/>
          <a:ext cx="0" cy="0"/>
          <a:chOff x="0" y="0"/>
          <a:chExt cx="0" cy="0"/>
        </a:xfrm>
      </p:grpSpPr>
      <p:grpSp>
        <p:nvGrpSpPr>
          <p:cNvPr id="1842" name="Google Shape;1842;p46"/>
          <p:cNvGrpSpPr/>
          <p:nvPr/>
        </p:nvGrpSpPr>
        <p:grpSpPr>
          <a:xfrm>
            <a:off x="7099200" y="2933725"/>
            <a:ext cx="2044793" cy="2209776"/>
            <a:chOff x="1384075" y="241450"/>
            <a:chExt cx="4822625" cy="5215425"/>
          </a:xfrm>
        </p:grpSpPr>
        <p:sp>
          <p:nvSpPr>
            <p:cNvPr id="1843" name="Google Shape;1843;p46"/>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6"/>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4827375" y="1479000"/>
              <a:ext cx="691350" cy="795600"/>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4827375" y="1875125"/>
              <a:ext cx="691350" cy="1195050"/>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5518700" y="2274575"/>
              <a:ext cx="688000" cy="795600"/>
            </a:xfrm>
            <a:custGeom>
              <a:avLst/>
              <a:gdLst/>
              <a:ahLst/>
              <a:cxnLst/>
              <a:rect l="l" t="t" r="r" b="b"/>
              <a:pathLst>
                <a:path w="27520" h="31824" extrusionOk="0">
                  <a:moveTo>
                    <a:pt x="0" y="0"/>
                  </a:moveTo>
                  <a:lnTo>
                    <a:pt x="0" y="31823"/>
                  </a:lnTo>
                  <a:lnTo>
                    <a:pt x="27520" y="15978"/>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4827375" y="3865700"/>
              <a:ext cx="691350" cy="1195050"/>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4830700" y="4661275"/>
              <a:ext cx="688025" cy="795600"/>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5518700" y="3865700"/>
              <a:ext cx="688000" cy="795600"/>
            </a:xfrm>
            <a:custGeom>
              <a:avLst/>
              <a:gdLst/>
              <a:ahLst/>
              <a:cxnLst/>
              <a:rect l="l" t="t" r="r" b="b"/>
              <a:pathLst>
                <a:path w="27520" h="31824" extrusionOk="0">
                  <a:moveTo>
                    <a:pt x="0" y="1"/>
                  </a:moveTo>
                  <a:lnTo>
                    <a:pt x="0" y="31824"/>
                  </a:lnTo>
                  <a:lnTo>
                    <a:pt x="27520"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5518700" y="2670675"/>
              <a:ext cx="688000" cy="798950"/>
            </a:xfrm>
            <a:custGeom>
              <a:avLst/>
              <a:gdLst/>
              <a:ahLst/>
              <a:cxnLst/>
              <a:rect l="l" t="t" r="r" b="b"/>
              <a:pathLst>
                <a:path w="27520" h="31958" extrusionOk="0">
                  <a:moveTo>
                    <a:pt x="27520" y="1"/>
                  </a:moveTo>
                  <a:lnTo>
                    <a:pt x="0" y="15979"/>
                  </a:lnTo>
                  <a:lnTo>
                    <a:pt x="27520" y="31957"/>
                  </a:lnTo>
                  <a:lnTo>
                    <a:pt x="2752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6"/>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6"/>
            <p:cNvSpPr/>
            <p:nvPr/>
          </p:nvSpPr>
          <p:spPr>
            <a:xfrm>
              <a:off x="4827375" y="3070150"/>
              <a:ext cx="691350" cy="795575"/>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6"/>
            <p:cNvSpPr/>
            <p:nvPr/>
          </p:nvSpPr>
          <p:spPr>
            <a:xfrm>
              <a:off x="4139375" y="2670675"/>
              <a:ext cx="688025" cy="798950"/>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6"/>
            <p:cNvSpPr/>
            <p:nvPr/>
          </p:nvSpPr>
          <p:spPr>
            <a:xfrm>
              <a:off x="4139375" y="3070150"/>
              <a:ext cx="688025" cy="795575"/>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6"/>
            <p:cNvSpPr/>
            <p:nvPr/>
          </p:nvSpPr>
          <p:spPr>
            <a:xfrm>
              <a:off x="3451375" y="3070150"/>
              <a:ext cx="688025" cy="795575"/>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6"/>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a:off x="3451375" y="1479000"/>
              <a:ext cx="688025" cy="795600"/>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a:off x="3448050" y="1878450"/>
              <a:ext cx="694675" cy="1191725"/>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a:off x="4139375" y="1878450"/>
              <a:ext cx="688025" cy="1191725"/>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a:off x="4382875" y="241450"/>
              <a:ext cx="201000" cy="22935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a:off x="4139375" y="682600"/>
              <a:ext cx="688025" cy="796425"/>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a:off x="3451375" y="4661275"/>
              <a:ext cx="1376025" cy="795600"/>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a:off x="4139375" y="3865700"/>
              <a:ext cx="688025" cy="1195050"/>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a:off x="4139375" y="3469600"/>
              <a:ext cx="688025" cy="795575"/>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a:off x="4827375" y="3469600"/>
              <a:ext cx="691350" cy="795575"/>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6"/>
            <p:cNvSpPr/>
            <p:nvPr/>
          </p:nvSpPr>
          <p:spPr>
            <a:xfrm>
              <a:off x="4827375" y="2670675"/>
              <a:ext cx="691350" cy="798950"/>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a:off x="3451375" y="3469600"/>
              <a:ext cx="688025" cy="795575"/>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6"/>
            <p:cNvSpPr/>
            <p:nvPr/>
          </p:nvSpPr>
          <p:spPr>
            <a:xfrm>
              <a:off x="3451375" y="2670675"/>
              <a:ext cx="1376025" cy="1195050"/>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6"/>
            <p:cNvSpPr/>
            <p:nvPr/>
          </p:nvSpPr>
          <p:spPr>
            <a:xfrm>
              <a:off x="2760050" y="2670675"/>
              <a:ext cx="691350" cy="798950"/>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a:off x="2760050" y="3070150"/>
              <a:ext cx="691350" cy="795575"/>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a:off x="3451375" y="2670675"/>
              <a:ext cx="688025" cy="798950"/>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a:off x="2072075" y="1479000"/>
              <a:ext cx="688000" cy="795600"/>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a:off x="1967825" y="2486400"/>
              <a:ext cx="322750" cy="371950"/>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a:off x="2065400" y="1412275"/>
              <a:ext cx="218500" cy="254375"/>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a:off x="2760050" y="1878450"/>
              <a:ext cx="691350" cy="1191725"/>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a:off x="2760050" y="1479000"/>
              <a:ext cx="691350" cy="795600"/>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a:off x="2072075" y="3865700"/>
              <a:ext cx="688000" cy="795600"/>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a:off x="1384075" y="4661275"/>
              <a:ext cx="688025" cy="795600"/>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a:off x="2760050" y="3865700"/>
              <a:ext cx="691350" cy="1591175"/>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a:off x="2760050" y="3469600"/>
              <a:ext cx="691350" cy="795575"/>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a:off x="3448050" y="3469600"/>
              <a:ext cx="691350" cy="159115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6"/>
            <p:cNvSpPr/>
            <p:nvPr/>
          </p:nvSpPr>
          <p:spPr>
            <a:xfrm>
              <a:off x="2760050" y="2670675"/>
              <a:ext cx="1379350" cy="1195050"/>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6"/>
          <p:cNvGrpSpPr/>
          <p:nvPr/>
        </p:nvGrpSpPr>
        <p:grpSpPr>
          <a:xfrm>
            <a:off x="-76200" y="-76200"/>
            <a:ext cx="2286103" cy="2895537"/>
            <a:chOff x="-26858" y="-227337"/>
            <a:chExt cx="2186403" cy="2757917"/>
          </a:xfrm>
        </p:grpSpPr>
        <p:sp>
          <p:nvSpPr>
            <p:cNvPr id="1888" name="Google Shape;1888;p4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6"/>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6"/>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rot="10800000">
              <a:off x="702529" y="1455450"/>
              <a:ext cx="363828" cy="420713"/>
            </a:xfrm>
            <a:custGeom>
              <a:avLst/>
              <a:gdLst/>
              <a:ahLst/>
              <a:cxnLst/>
              <a:rect l="l" t="t" r="r" b="b"/>
              <a:pathLst>
                <a:path w="27521" h="31824" extrusionOk="0">
                  <a:moveTo>
                    <a:pt x="27521" y="1"/>
                  </a:moveTo>
                  <a:lnTo>
                    <a:pt x="1" y="15845"/>
                  </a:lnTo>
                  <a:lnTo>
                    <a:pt x="27521" y="31823"/>
                  </a:lnTo>
                  <a:lnTo>
                    <a:pt x="27521" y="1"/>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rot="10800000">
              <a:off x="700771" y="1034750"/>
              <a:ext cx="367344" cy="630184"/>
            </a:xfrm>
            <a:custGeom>
              <a:avLst/>
              <a:gdLst/>
              <a:ahLst/>
              <a:cxnLst/>
              <a:rect l="l" t="t" r="r" b="b"/>
              <a:pathLst>
                <a:path w="27787" h="47669" extrusionOk="0">
                  <a:moveTo>
                    <a:pt x="1" y="1"/>
                  </a:moveTo>
                  <a:lnTo>
                    <a:pt x="134" y="31823"/>
                  </a:lnTo>
                  <a:lnTo>
                    <a:pt x="27787" y="47668"/>
                  </a:lnTo>
                  <a:lnTo>
                    <a:pt x="27654" y="15845"/>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6"/>
            <p:cNvSpPr/>
            <p:nvPr/>
          </p:nvSpPr>
          <p:spPr>
            <a:xfrm rot="10800000">
              <a:off x="702529" y="402834"/>
              <a:ext cx="363828" cy="420700"/>
            </a:xfrm>
            <a:custGeom>
              <a:avLst/>
              <a:gdLst/>
              <a:ahLst/>
              <a:cxnLst/>
              <a:rect l="l" t="t" r="r" b="b"/>
              <a:pathLst>
                <a:path w="27521" h="31823" extrusionOk="0">
                  <a:moveTo>
                    <a:pt x="1" y="0"/>
                  </a:moveTo>
                  <a:lnTo>
                    <a:pt x="1" y="31823"/>
                  </a:lnTo>
                  <a:lnTo>
                    <a:pt x="27521" y="15845"/>
                  </a:lnTo>
                  <a:lnTo>
                    <a:pt x="1"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6"/>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6"/>
            <p:cNvSpPr/>
            <p:nvPr/>
          </p:nvSpPr>
          <p:spPr>
            <a:xfrm rot="10800000">
              <a:off x="1066343" y="823521"/>
              <a:ext cx="365586" cy="422485"/>
            </a:xfrm>
            <a:custGeom>
              <a:avLst/>
              <a:gdLst/>
              <a:ahLst/>
              <a:cxnLst/>
              <a:rect l="l" t="t" r="r" b="b"/>
              <a:pathLst>
                <a:path w="27654" h="31958" extrusionOk="0">
                  <a:moveTo>
                    <a:pt x="27654" y="1"/>
                  </a:moveTo>
                  <a:lnTo>
                    <a:pt x="1" y="15979"/>
                  </a:lnTo>
                  <a:lnTo>
                    <a:pt x="27654" y="31957"/>
                  </a:lnTo>
                  <a:lnTo>
                    <a:pt x="27654"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6"/>
            <p:cNvSpPr/>
            <p:nvPr/>
          </p:nvSpPr>
          <p:spPr>
            <a:xfrm rot="10800000">
              <a:off x="1066343" y="614063"/>
              <a:ext cx="365586" cy="420700"/>
            </a:xfrm>
            <a:custGeom>
              <a:avLst/>
              <a:gdLst/>
              <a:ahLst/>
              <a:cxnLst/>
              <a:rect l="l" t="t" r="r" b="b"/>
              <a:pathLst>
                <a:path w="27654" h="31823" extrusionOk="0">
                  <a:moveTo>
                    <a:pt x="1" y="0"/>
                  </a:moveTo>
                  <a:lnTo>
                    <a:pt x="1" y="31823"/>
                  </a:lnTo>
                  <a:lnTo>
                    <a:pt x="27654" y="15978"/>
                  </a:lnTo>
                  <a:lnTo>
                    <a:pt x="1" y="0"/>
                  </a:lnTo>
                  <a:close/>
                </a:path>
              </a:pathLst>
            </a:custGeom>
            <a:solidFill>
              <a:srgbClr val="E365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6"/>
            <p:cNvSpPr/>
            <p:nvPr/>
          </p:nvSpPr>
          <p:spPr>
            <a:xfrm rot="10800000">
              <a:off x="702529" y="823521"/>
              <a:ext cx="363828" cy="422485"/>
            </a:xfrm>
            <a:custGeom>
              <a:avLst/>
              <a:gdLst/>
              <a:ahLst/>
              <a:cxnLst/>
              <a:rect l="l" t="t" r="r" b="b"/>
              <a:pathLst>
                <a:path w="27521" h="31958" extrusionOk="0">
                  <a:moveTo>
                    <a:pt x="1" y="1"/>
                  </a:moveTo>
                  <a:lnTo>
                    <a:pt x="1" y="31957"/>
                  </a:lnTo>
                  <a:lnTo>
                    <a:pt x="27521" y="15979"/>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6"/>
            <p:cNvSpPr/>
            <p:nvPr/>
          </p:nvSpPr>
          <p:spPr>
            <a:xfrm rot="10800000">
              <a:off x="1431916" y="1455450"/>
              <a:ext cx="363814" cy="420713"/>
            </a:xfrm>
            <a:custGeom>
              <a:avLst/>
              <a:gdLst/>
              <a:ahLst/>
              <a:cxnLst/>
              <a:rect l="l" t="t" r="r" b="b"/>
              <a:pathLst>
                <a:path w="27520" h="31824" extrusionOk="0">
                  <a:moveTo>
                    <a:pt x="27520" y="1"/>
                  </a:moveTo>
                  <a:lnTo>
                    <a:pt x="0" y="15845"/>
                  </a:lnTo>
                  <a:lnTo>
                    <a:pt x="27520" y="31823"/>
                  </a:lnTo>
                  <a:lnTo>
                    <a:pt x="2752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6"/>
            <p:cNvSpPr/>
            <p:nvPr/>
          </p:nvSpPr>
          <p:spPr>
            <a:xfrm rot="10800000">
              <a:off x="1680188" y="1146763"/>
              <a:ext cx="170670" cy="196687"/>
            </a:xfrm>
            <a:custGeom>
              <a:avLst/>
              <a:gdLst/>
              <a:ahLst/>
              <a:cxnLst/>
              <a:rect l="l" t="t" r="r" b="b"/>
              <a:pathLst>
                <a:path w="12910" h="14878" extrusionOk="0">
                  <a:moveTo>
                    <a:pt x="1" y="0"/>
                  </a:moveTo>
                  <a:lnTo>
                    <a:pt x="1" y="14877"/>
                  </a:lnTo>
                  <a:lnTo>
                    <a:pt x="12910" y="7505"/>
                  </a:lnTo>
                  <a:lnTo>
                    <a:pt x="13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6"/>
            <p:cNvSpPr/>
            <p:nvPr/>
          </p:nvSpPr>
          <p:spPr>
            <a:xfrm rot="10800000">
              <a:off x="1683717" y="1776934"/>
              <a:ext cx="115543" cy="134514"/>
            </a:xfrm>
            <a:custGeom>
              <a:avLst/>
              <a:gdLst/>
              <a:ahLst/>
              <a:cxnLst/>
              <a:rect l="l" t="t" r="r" b="b"/>
              <a:pathLst>
                <a:path w="8740" h="10175" extrusionOk="0">
                  <a:moveTo>
                    <a:pt x="0" y="1"/>
                  </a:moveTo>
                  <a:lnTo>
                    <a:pt x="0" y="10175"/>
                  </a:lnTo>
                  <a:lnTo>
                    <a:pt x="8740" y="5005"/>
                  </a:lnTo>
                  <a:lnTo>
                    <a:pt x="0" y="1"/>
                  </a:lnTo>
                  <a:close/>
                </a:path>
              </a:pathLst>
            </a:cu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6"/>
            <p:cNvSpPr/>
            <p:nvPr/>
          </p:nvSpPr>
          <p:spPr>
            <a:xfrm rot="10800000">
              <a:off x="1066343" y="1034750"/>
              <a:ext cx="365586" cy="630184"/>
            </a:xfrm>
            <a:custGeom>
              <a:avLst/>
              <a:gdLst/>
              <a:ahLst/>
              <a:cxnLst/>
              <a:rect l="l" t="t" r="r" b="b"/>
              <a:pathLst>
                <a:path w="27654" h="47669" extrusionOk="0">
                  <a:moveTo>
                    <a:pt x="27654" y="1"/>
                  </a:moveTo>
                  <a:lnTo>
                    <a:pt x="1" y="15845"/>
                  </a:lnTo>
                  <a:lnTo>
                    <a:pt x="1" y="47668"/>
                  </a:lnTo>
                  <a:lnTo>
                    <a:pt x="27521" y="31823"/>
                  </a:lnTo>
                  <a:lnTo>
                    <a:pt x="27654" y="31690"/>
                  </a:lnTo>
                  <a:lnTo>
                    <a:pt x="27654"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6"/>
            <p:cNvSpPr/>
            <p:nvPr/>
          </p:nvSpPr>
          <p:spPr>
            <a:xfrm rot="10800000">
              <a:off x="1066343" y="1455450"/>
              <a:ext cx="365586" cy="420713"/>
            </a:xfrm>
            <a:custGeom>
              <a:avLst/>
              <a:gdLst/>
              <a:ahLst/>
              <a:cxnLst/>
              <a:rect l="l" t="t" r="r" b="b"/>
              <a:pathLst>
                <a:path w="27654" h="31824" extrusionOk="0">
                  <a:moveTo>
                    <a:pt x="1" y="1"/>
                  </a:moveTo>
                  <a:lnTo>
                    <a:pt x="1" y="31823"/>
                  </a:lnTo>
                  <a:lnTo>
                    <a:pt x="27654" y="15979"/>
                  </a:lnTo>
                  <a:lnTo>
                    <a:pt x="27654" y="15845"/>
                  </a:lnTo>
                  <a:lnTo>
                    <a:pt x="1"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6"/>
            <p:cNvSpPr/>
            <p:nvPr/>
          </p:nvSpPr>
          <p:spPr>
            <a:xfrm rot="10800000">
              <a:off x="1431916" y="193363"/>
              <a:ext cx="363814" cy="420713"/>
            </a:xfrm>
            <a:custGeom>
              <a:avLst/>
              <a:gdLst/>
              <a:ahLst/>
              <a:cxnLst/>
              <a:rect l="l" t="t" r="r" b="b"/>
              <a:pathLst>
                <a:path w="27520" h="31824" extrusionOk="0">
                  <a:moveTo>
                    <a:pt x="27520" y="1"/>
                  </a:moveTo>
                  <a:lnTo>
                    <a:pt x="0" y="15979"/>
                  </a:lnTo>
                  <a:lnTo>
                    <a:pt x="27520" y="31824"/>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6"/>
            <p:cNvSpPr/>
            <p:nvPr/>
          </p:nvSpPr>
          <p:spPr>
            <a:xfrm rot="10800000">
              <a:off x="1795717" y="-227337"/>
              <a:ext cx="363828" cy="420713"/>
            </a:xfrm>
            <a:custGeom>
              <a:avLst/>
              <a:gdLst/>
              <a:ahLst/>
              <a:cxnLst/>
              <a:rect l="l" t="t" r="r" b="b"/>
              <a:pathLst>
                <a:path w="27521" h="31824" extrusionOk="0">
                  <a:moveTo>
                    <a:pt x="1" y="1"/>
                  </a:moveTo>
                  <a:lnTo>
                    <a:pt x="1" y="31823"/>
                  </a:lnTo>
                  <a:lnTo>
                    <a:pt x="27520"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6"/>
            <p:cNvSpPr/>
            <p:nvPr/>
          </p:nvSpPr>
          <p:spPr>
            <a:xfrm rot="10800000">
              <a:off x="1066343" y="-227337"/>
              <a:ext cx="365586" cy="841413"/>
            </a:xfrm>
            <a:custGeom>
              <a:avLst/>
              <a:gdLst/>
              <a:ahLst/>
              <a:cxnLst/>
              <a:rect l="l" t="t" r="r" b="b"/>
              <a:pathLst>
                <a:path w="27654" h="63647" extrusionOk="0">
                  <a:moveTo>
                    <a:pt x="1" y="1"/>
                  </a:moveTo>
                  <a:lnTo>
                    <a:pt x="1" y="31824"/>
                  </a:lnTo>
                  <a:lnTo>
                    <a:pt x="1" y="63646"/>
                  </a:lnTo>
                  <a:lnTo>
                    <a:pt x="27521" y="47802"/>
                  </a:lnTo>
                  <a:lnTo>
                    <a:pt x="27654" y="47802"/>
                  </a:lnTo>
                  <a:lnTo>
                    <a:pt x="27654" y="15979"/>
                  </a:lnTo>
                  <a:lnTo>
                    <a:pt x="1"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6"/>
            <p:cNvSpPr/>
            <p:nvPr/>
          </p:nvSpPr>
          <p:spPr>
            <a:xfrm rot="10800000">
              <a:off x="1066343" y="402834"/>
              <a:ext cx="365586" cy="420700"/>
            </a:xfrm>
            <a:custGeom>
              <a:avLst/>
              <a:gdLst/>
              <a:ahLst/>
              <a:cxnLst/>
              <a:rect l="l" t="t" r="r" b="b"/>
              <a:pathLst>
                <a:path w="27654" h="31823" extrusionOk="0">
                  <a:moveTo>
                    <a:pt x="27654" y="0"/>
                  </a:moveTo>
                  <a:lnTo>
                    <a:pt x="1" y="15845"/>
                  </a:lnTo>
                  <a:lnTo>
                    <a:pt x="27654" y="31823"/>
                  </a:lnTo>
                  <a:lnTo>
                    <a:pt x="27654"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6"/>
            <p:cNvSpPr/>
            <p:nvPr/>
          </p:nvSpPr>
          <p:spPr>
            <a:xfrm rot="10800000">
              <a:off x="702529" y="-17866"/>
              <a:ext cx="365586" cy="841400"/>
            </a:xfrm>
            <a:custGeom>
              <a:avLst/>
              <a:gdLst/>
              <a:ahLst/>
              <a:cxnLst/>
              <a:rect l="l" t="t" r="r" b="b"/>
              <a:pathLst>
                <a:path w="27654" h="63646" extrusionOk="0">
                  <a:moveTo>
                    <a:pt x="134" y="0"/>
                  </a:moveTo>
                  <a:lnTo>
                    <a:pt x="1" y="31823"/>
                  </a:lnTo>
                  <a:lnTo>
                    <a:pt x="134" y="31823"/>
                  </a:lnTo>
                  <a:lnTo>
                    <a:pt x="134" y="63646"/>
                  </a:lnTo>
                  <a:lnTo>
                    <a:pt x="27654" y="47668"/>
                  </a:lnTo>
                  <a:lnTo>
                    <a:pt x="27654" y="15845"/>
                  </a:lnTo>
                  <a:lnTo>
                    <a:pt x="134"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6"/>
            <p:cNvSpPr/>
            <p:nvPr/>
          </p:nvSpPr>
          <p:spPr>
            <a:xfrm rot="10800000">
              <a:off x="702529" y="614063"/>
              <a:ext cx="729400" cy="631942"/>
            </a:xfrm>
            <a:custGeom>
              <a:avLst/>
              <a:gdLst/>
              <a:ahLst/>
              <a:cxnLst/>
              <a:rect l="l" t="t" r="r" b="b"/>
              <a:pathLst>
                <a:path w="55174" h="47802" extrusionOk="0">
                  <a:moveTo>
                    <a:pt x="27654" y="1"/>
                  </a:moveTo>
                  <a:lnTo>
                    <a:pt x="1" y="15979"/>
                  </a:lnTo>
                  <a:lnTo>
                    <a:pt x="1" y="47802"/>
                  </a:lnTo>
                  <a:lnTo>
                    <a:pt x="27654" y="31957"/>
                  </a:lnTo>
                  <a:lnTo>
                    <a:pt x="55174" y="15979"/>
                  </a:lnTo>
                  <a:lnTo>
                    <a:pt x="27654"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2800"/>
              <a:buFont typeface="Barlow Condensed SemiBold"/>
              <a:buNone/>
              <a:defRPr sz="2800">
                <a:solidFill>
                  <a:schemeClr val="dk1"/>
                </a:solidFill>
                <a:latin typeface="Barlow Condensed SemiBold"/>
                <a:ea typeface="Barlow Condensed SemiBold"/>
                <a:cs typeface="Barlow Condensed SemiBold"/>
                <a:sym typeface="Barlow Condensed SemiBold"/>
              </a:defRPr>
            </a:lvl1pPr>
            <a:lvl2pPr lvl="1">
              <a:lnSpc>
                <a:spcPct val="80000"/>
              </a:lnSpc>
              <a:spcBef>
                <a:spcPts val="0"/>
              </a:spcBef>
              <a:spcAft>
                <a:spcPts val="0"/>
              </a:spcAft>
              <a:buClr>
                <a:schemeClr val="dk1"/>
              </a:buClr>
              <a:buSzPts val="2800"/>
              <a:buNone/>
              <a:defRPr sz="2800">
                <a:solidFill>
                  <a:schemeClr val="dk1"/>
                </a:solidFill>
              </a:defRPr>
            </a:lvl2pPr>
            <a:lvl3pPr lvl="2">
              <a:lnSpc>
                <a:spcPct val="80000"/>
              </a:lnSpc>
              <a:spcBef>
                <a:spcPts val="0"/>
              </a:spcBef>
              <a:spcAft>
                <a:spcPts val="0"/>
              </a:spcAft>
              <a:buClr>
                <a:schemeClr val="dk1"/>
              </a:buClr>
              <a:buSzPts val="2800"/>
              <a:buNone/>
              <a:defRPr sz="2800">
                <a:solidFill>
                  <a:schemeClr val="dk1"/>
                </a:solidFill>
              </a:defRPr>
            </a:lvl3pPr>
            <a:lvl4pPr lvl="3">
              <a:lnSpc>
                <a:spcPct val="80000"/>
              </a:lnSpc>
              <a:spcBef>
                <a:spcPts val="0"/>
              </a:spcBef>
              <a:spcAft>
                <a:spcPts val="0"/>
              </a:spcAft>
              <a:buClr>
                <a:schemeClr val="dk1"/>
              </a:buClr>
              <a:buSzPts val="2800"/>
              <a:buNone/>
              <a:defRPr sz="2800">
                <a:solidFill>
                  <a:schemeClr val="dk1"/>
                </a:solidFill>
              </a:defRPr>
            </a:lvl4pPr>
            <a:lvl5pPr lvl="4">
              <a:lnSpc>
                <a:spcPct val="80000"/>
              </a:lnSpc>
              <a:spcBef>
                <a:spcPts val="0"/>
              </a:spcBef>
              <a:spcAft>
                <a:spcPts val="0"/>
              </a:spcAft>
              <a:buClr>
                <a:schemeClr val="dk1"/>
              </a:buClr>
              <a:buSzPts val="2800"/>
              <a:buNone/>
              <a:defRPr sz="2800">
                <a:solidFill>
                  <a:schemeClr val="dk1"/>
                </a:solidFill>
              </a:defRPr>
            </a:lvl5pPr>
            <a:lvl6pPr lvl="5">
              <a:lnSpc>
                <a:spcPct val="80000"/>
              </a:lnSpc>
              <a:spcBef>
                <a:spcPts val="0"/>
              </a:spcBef>
              <a:spcAft>
                <a:spcPts val="0"/>
              </a:spcAft>
              <a:buClr>
                <a:schemeClr val="dk1"/>
              </a:buClr>
              <a:buSzPts val="2800"/>
              <a:buNone/>
              <a:defRPr sz="2800">
                <a:solidFill>
                  <a:schemeClr val="dk1"/>
                </a:solidFill>
              </a:defRPr>
            </a:lvl6pPr>
            <a:lvl7pPr lvl="6">
              <a:lnSpc>
                <a:spcPct val="80000"/>
              </a:lnSpc>
              <a:spcBef>
                <a:spcPts val="0"/>
              </a:spcBef>
              <a:spcAft>
                <a:spcPts val="0"/>
              </a:spcAft>
              <a:buClr>
                <a:schemeClr val="dk1"/>
              </a:buClr>
              <a:buSzPts val="2800"/>
              <a:buNone/>
              <a:defRPr sz="2800">
                <a:solidFill>
                  <a:schemeClr val="dk1"/>
                </a:solidFill>
              </a:defRPr>
            </a:lvl7pPr>
            <a:lvl8pPr lvl="7">
              <a:lnSpc>
                <a:spcPct val="80000"/>
              </a:lnSpc>
              <a:spcBef>
                <a:spcPts val="0"/>
              </a:spcBef>
              <a:spcAft>
                <a:spcPts val="0"/>
              </a:spcAft>
              <a:buClr>
                <a:schemeClr val="dk1"/>
              </a:buClr>
              <a:buSzPts val="2800"/>
              <a:buNone/>
              <a:defRPr sz="2800">
                <a:solidFill>
                  <a:schemeClr val="dk1"/>
                </a:solidFill>
              </a:defRPr>
            </a:lvl8pPr>
            <a:lvl9pPr lvl="8">
              <a:lnSpc>
                <a:spcPct val="8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rvo"/>
              <a:buChar char="●"/>
              <a:defRPr>
                <a:solidFill>
                  <a:schemeClr val="dk2"/>
                </a:solidFill>
                <a:latin typeface="Arvo"/>
                <a:ea typeface="Arvo"/>
                <a:cs typeface="Arvo"/>
                <a:sym typeface="Arvo"/>
              </a:defRPr>
            </a:lvl1pPr>
            <a:lvl2pPr marL="914400" lvl="1"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2pPr>
            <a:lvl3pPr marL="1371600" lvl="2"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3pPr>
            <a:lvl4pPr marL="1828800" lvl="3"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4pPr>
            <a:lvl5pPr marL="2286000" lvl="4"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5pPr>
            <a:lvl6pPr marL="2743200" lvl="5"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6pPr>
            <a:lvl7pPr marL="3200400" lvl="6"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7pPr>
            <a:lvl8pPr marL="3657600" lvl="7" indent="-317500">
              <a:lnSpc>
                <a:spcPct val="100000"/>
              </a:lnSpc>
              <a:spcBef>
                <a:spcPts val="1600"/>
              </a:spcBef>
              <a:spcAft>
                <a:spcPts val="0"/>
              </a:spcAft>
              <a:buClr>
                <a:schemeClr val="dk2"/>
              </a:buClr>
              <a:buSzPts val="1400"/>
              <a:buFont typeface="Arvo"/>
              <a:buChar char="○"/>
              <a:defRPr>
                <a:solidFill>
                  <a:schemeClr val="dk2"/>
                </a:solidFill>
                <a:latin typeface="Arvo"/>
                <a:ea typeface="Arvo"/>
                <a:cs typeface="Arvo"/>
                <a:sym typeface="Arvo"/>
              </a:defRPr>
            </a:lvl8pPr>
            <a:lvl9pPr marL="4114800" lvl="8" indent="-317500">
              <a:lnSpc>
                <a:spcPct val="100000"/>
              </a:lnSpc>
              <a:spcBef>
                <a:spcPts val="1600"/>
              </a:spcBef>
              <a:spcAft>
                <a:spcPts val="1600"/>
              </a:spcAft>
              <a:buClr>
                <a:schemeClr val="dk2"/>
              </a:buClr>
              <a:buSzPts val="1400"/>
              <a:buFont typeface="Arvo"/>
              <a:buChar char="■"/>
              <a:defRPr>
                <a:solidFill>
                  <a:schemeClr val="dk2"/>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58" r:id="rId4"/>
    <p:sldLayoutId id="2147483659" r:id="rId5"/>
    <p:sldLayoutId id="2147483660" r:id="rId6"/>
    <p:sldLayoutId id="2147483675" r:id="rId7"/>
    <p:sldLayoutId id="2147483678" r:id="rId8"/>
    <p:sldLayoutId id="2147483692" r:id="rId9"/>
    <p:sldLayoutId id="2147483693" r:id="rId10"/>
    <p:sldLayoutId id="2147483699" r:id="rId11"/>
    <p:sldLayoutId id="2147483700" r:id="rId12"/>
    <p:sldLayoutId id="214748370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5.jp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jp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jpg"/></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4.png"/><Relationship Id="rId5" Type="http://schemas.microsoft.com/office/2007/relationships/hdphoto" Target="../media/hdphoto5.wdp"/><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microsoft.com/office/2007/relationships/hdphoto" Target="../media/hdphoto7.wdp"/><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52.jpg"/><Relationship Id="rId5" Type="http://schemas.microsoft.com/office/2007/relationships/hdphoto" Target="../media/hdphoto8.wdp"/><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9.wdp"/></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microsoft.com/office/2007/relationships/hdphoto" Target="../media/hdphoto10.wdp"/></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58.jp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5" name="Google Shape;202;p32">
            <a:extLst>
              <a:ext uri="{FF2B5EF4-FFF2-40B4-BE49-F238E27FC236}">
                <a16:creationId xmlns:a16="http://schemas.microsoft.com/office/drawing/2014/main" xmlns="" id="{2FEDD669-292B-4063-AF83-D11401D4F0E3}"/>
              </a:ext>
            </a:extLst>
          </p:cNvPr>
          <p:cNvSpPr/>
          <p:nvPr/>
        </p:nvSpPr>
        <p:spPr>
          <a:xfrm>
            <a:off x="209677" y="2194120"/>
            <a:ext cx="8645398" cy="752537"/>
          </a:xfrm>
          <a:prstGeom prst="roundRect">
            <a:avLst>
              <a:gd name="adj" fmla="val 33674"/>
            </a:avLst>
          </a:prstGeom>
          <a:solidFill>
            <a:schemeClr val="accent2"/>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orbel" panose="020B0503020204020204" pitchFamily="34" charset="0"/>
            </a:endParaRPr>
          </a:p>
        </p:txBody>
      </p:sp>
      <p:sp>
        <p:nvSpPr>
          <p:cNvPr id="6" name="Google Shape;203;p32">
            <a:extLst>
              <a:ext uri="{FF2B5EF4-FFF2-40B4-BE49-F238E27FC236}">
                <a16:creationId xmlns:a16="http://schemas.microsoft.com/office/drawing/2014/main" xmlns="" id="{E853FAB6-1301-437F-B515-D186352D4508}"/>
              </a:ext>
            </a:extLst>
          </p:cNvPr>
          <p:cNvSpPr txBox="1">
            <a:spLocks noGrp="1"/>
          </p:cNvSpPr>
          <p:nvPr>
            <p:ph type="subTitle" idx="1"/>
          </p:nvPr>
        </p:nvSpPr>
        <p:spPr>
          <a:xfrm rot="-531">
            <a:off x="371865" y="2122298"/>
            <a:ext cx="8391124" cy="752038"/>
          </a:xfrm>
          <a:prstGeom prst="rect">
            <a:avLst/>
          </a:prstGeom>
        </p:spPr>
        <p:txBody>
          <a:bodyPr spcFirstLastPara="1" wrap="square" lIns="91425" tIns="91425" rIns="91425" bIns="91425" anchor="t" anchorCtr="0">
            <a:noAutofit/>
          </a:bodyPr>
          <a:lstStyle/>
          <a:p>
            <a:pPr marL="0" indent="0" algn="ctr">
              <a:buNone/>
            </a:pPr>
            <a:r>
              <a:rPr lang="fr-FR" sz="2400" dirty="0">
                <a:solidFill>
                  <a:srgbClr val="F8F8F8"/>
                </a:solidFill>
                <a:latin typeface="Corbel" panose="020B0503020204020204" pitchFamily="34" charset="0"/>
                <a:ea typeface="Tahoma" panose="020B0604030504040204" pitchFamily="34" charset="0"/>
                <a:cs typeface="Ubuntu" panose="020B0604020202020204" charset="0"/>
              </a:rPr>
              <a:t>Conception et développement d’un système automotive                                   intelligent de scan routier et de suspension active </a:t>
            </a:r>
          </a:p>
          <a:p>
            <a:pPr marL="0" lvl="0" indent="0" algn="ctr" rtl="0">
              <a:spcBef>
                <a:spcPts val="0"/>
              </a:spcBef>
              <a:spcAft>
                <a:spcPts val="0"/>
              </a:spcAft>
              <a:buNone/>
            </a:pPr>
            <a:endParaRPr sz="1600" dirty="0">
              <a:latin typeface="Corbel" panose="020B0503020204020204" pitchFamily="34" charset="0"/>
            </a:endParaRPr>
          </a:p>
        </p:txBody>
      </p:sp>
      <p:sp>
        <p:nvSpPr>
          <p:cNvPr id="7" name="Google Shape;204;p32">
            <a:extLst>
              <a:ext uri="{FF2B5EF4-FFF2-40B4-BE49-F238E27FC236}">
                <a16:creationId xmlns:a16="http://schemas.microsoft.com/office/drawing/2014/main" xmlns="" id="{67D10805-A09E-46FA-A607-4845211BC195}"/>
              </a:ext>
            </a:extLst>
          </p:cNvPr>
          <p:cNvSpPr txBox="1">
            <a:spLocks noGrp="1"/>
          </p:cNvSpPr>
          <p:nvPr>
            <p:ph type="ctrTitle"/>
          </p:nvPr>
        </p:nvSpPr>
        <p:spPr>
          <a:xfrm>
            <a:off x="184404" y="1803531"/>
            <a:ext cx="7924379" cy="591301"/>
          </a:xfrm>
          <a:prstGeom prst="rect">
            <a:avLst/>
          </a:prstGeom>
        </p:spPr>
        <p:txBody>
          <a:bodyPr spcFirstLastPara="1" wrap="square" lIns="91425" tIns="91425" rIns="91425" bIns="91425" anchor="b" anchorCtr="0">
            <a:noAutofit/>
          </a:bodyPr>
          <a:lstStyle/>
          <a:p>
            <a:pPr algn="ctr">
              <a:buSzPts val="1100"/>
            </a:pPr>
            <a:r>
              <a:rPr lang="fr-FR" sz="2800" dirty="0">
                <a:solidFill>
                  <a:schemeClr val="tx1"/>
                </a:solidFill>
                <a:latin typeface="Corbel" panose="020B0503020204020204" pitchFamily="34" charset="0"/>
                <a:ea typeface="Tahoma" panose="020B0604030504040204" pitchFamily="34" charset="0"/>
                <a:cs typeface="Ubuntu" panose="020B0604020202020204" charset="0"/>
              </a:rPr>
              <a:t>Projet fin d’étude </a:t>
            </a:r>
            <a:r>
              <a:rPr lang="fr-FR" sz="3200" b="1" dirty="0">
                <a:solidFill>
                  <a:schemeClr val="bg1"/>
                </a:solidFill>
                <a:latin typeface="Corbel" panose="020B0503020204020204" pitchFamily="34" charset="0"/>
                <a:ea typeface="Tahoma" panose="020B0604030504040204" pitchFamily="34" charset="0"/>
                <a:cs typeface="Times New Roman" panose="02020603050405020304" pitchFamily="18" charset="0"/>
              </a:rPr>
              <a:t/>
            </a:r>
            <a:br>
              <a:rPr lang="fr-FR" sz="3200" b="1" dirty="0">
                <a:solidFill>
                  <a:schemeClr val="bg1"/>
                </a:solidFill>
                <a:latin typeface="Corbel" panose="020B0503020204020204" pitchFamily="34" charset="0"/>
                <a:ea typeface="Tahoma" panose="020B0604030504040204" pitchFamily="34" charset="0"/>
                <a:cs typeface="Times New Roman" panose="02020603050405020304" pitchFamily="18" charset="0"/>
              </a:rPr>
            </a:br>
            <a:endParaRPr lang="fr-FR" sz="3200" dirty="0">
              <a:solidFill>
                <a:schemeClr val="dk1"/>
              </a:solidFill>
              <a:latin typeface="Corbel" panose="020B0503020204020204" pitchFamily="34" charset="0"/>
            </a:endParaRPr>
          </a:p>
        </p:txBody>
      </p:sp>
      <p:sp>
        <p:nvSpPr>
          <p:cNvPr id="8" name="Google Shape;289;p32">
            <a:hlinkClick r:id="rId3" action="ppaction://hlinksldjump"/>
            <a:extLst>
              <a:ext uri="{FF2B5EF4-FFF2-40B4-BE49-F238E27FC236}">
                <a16:creationId xmlns:a16="http://schemas.microsoft.com/office/drawing/2014/main" xmlns="" id="{69117F88-A3B4-4950-9B73-A30DEF929F7F}"/>
              </a:ext>
            </a:extLst>
          </p:cNvPr>
          <p:cNvSpPr/>
          <p:nvPr/>
        </p:nvSpPr>
        <p:spPr>
          <a:xfrm>
            <a:off x="175866" y="184137"/>
            <a:ext cx="7087812" cy="1077218"/>
          </a:xfrm>
          <a:prstGeom prst="roundRect">
            <a:avLst>
              <a:gd name="adj" fmla="val 29059"/>
            </a:avLst>
          </a:prstGeom>
          <a:solidFill>
            <a:schemeClr val="accent5"/>
          </a:solidFill>
          <a:ln>
            <a:noFill/>
          </a:ln>
          <a:effectLst>
            <a:outerShdw blurRad="57150" dist="19050" dir="5400000" algn="bl" rotWithShape="0">
              <a:srgbClr val="000000">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Corbel" panose="020B0503020204020204" pitchFamily="34" charset="0"/>
            </a:endParaRPr>
          </a:p>
        </p:txBody>
      </p:sp>
      <p:sp>
        <p:nvSpPr>
          <p:cNvPr id="9" name="ZoneTexte 8">
            <a:extLst>
              <a:ext uri="{FF2B5EF4-FFF2-40B4-BE49-F238E27FC236}">
                <a16:creationId xmlns:a16="http://schemas.microsoft.com/office/drawing/2014/main" xmlns="" id="{956EF275-176B-492B-8527-BA1CB84E7364}"/>
              </a:ext>
            </a:extLst>
          </p:cNvPr>
          <p:cNvSpPr txBox="1"/>
          <p:nvPr/>
        </p:nvSpPr>
        <p:spPr>
          <a:xfrm>
            <a:off x="279632" y="3507217"/>
            <a:ext cx="1949970" cy="1077218"/>
          </a:xfrm>
          <a:prstGeom prst="rect">
            <a:avLst/>
          </a:prstGeom>
          <a:noFill/>
        </p:spPr>
        <p:txBody>
          <a:bodyPr wrap="square" rtlCol="0">
            <a:spAutoFit/>
          </a:bodyPr>
          <a:lstStyle/>
          <a:p>
            <a:r>
              <a:rPr lang="en-US" altLang="ko-KR" sz="1600" b="1" dirty="0">
                <a:solidFill>
                  <a:schemeClr val="accent2"/>
                </a:solidFill>
                <a:latin typeface="Corbel" panose="020B0503020204020204" pitchFamily="34" charset="0"/>
                <a:cs typeface="Ubuntu" panose="020B0604020202020204" charset="0"/>
              </a:rPr>
              <a:t>Elaboré par :</a:t>
            </a:r>
          </a:p>
          <a:p>
            <a:r>
              <a:rPr lang="en-US" sz="1600" dirty="0">
                <a:solidFill>
                  <a:schemeClr val="tx1">
                    <a:lumMod val="50000"/>
                  </a:schemeClr>
                </a:solidFill>
                <a:latin typeface="Corbel" panose="020B0503020204020204" pitchFamily="34" charset="0"/>
                <a:cs typeface="Ubuntu" panose="020B0604020202020204" charset="0"/>
              </a:rPr>
              <a:t>Ben jemaa Aymen</a:t>
            </a:r>
          </a:p>
          <a:p>
            <a:r>
              <a:rPr lang="en-US" sz="1600" dirty="0">
                <a:solidFill>
                  <a:schemeClr val="tx1">
                    <a:lumMod val="50000"/>
                  </a:schemeClr>
                </a:solidFill>
                <a:latin typeface="Corbel" panose="020B0503020204020204" pitchFamily="34" charset="0"/>
                <a:cs typeface="Ubuntu" panose="020B0604020202020204" charset="0"/>
              </a:rPr>
              <a:t>Meziene Narjes</a:t>
            </a:r>
            <a:endParaRPr lang="fr-FR" sz="1600" dirty="0">
              <a:solidFill>
                <a:schemeClr val="tx1">
                  <a:lumMod val="50000"/>
                </a:schemeClr>
              </a:solidFill>
              <a:latin typeface="Corbel" panose="020B0503020204020204" pitchFamily="34" charset="0"/>
              <a:cs typeface="Ubuntu" panose="020B0604020202020204" charset="0"/>
            </a:endParaRPr>
          </a:p>
          <a:p>
            <a:endParaRPr lang="fr-FR" sz="1600" dirty="0">
              <a:latin typeface="Corbel" panose="020B0503020204020204" pitchFamily="34" charset="0"/>
            </a:endParaRPr>
          </a:p>
        </p:txBody>
      </p:sp>
      <p:pic>
        <p:nvPicPr>
          <p:cNvPr id="10" name="Image 9">
            <a:extLst>
              <a:ext uri="{FF2B5EF4-FFF2-40B4-BE49-F238E27FC236}">
                <a16:creationId xmlns:a16="http://schemas.microsoft.com/office/drawing/2014/main" xmlns="" id="{2D6E77C4-7F01-45E3-BA8B-0B4D99CB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199" y="184137"/>
            <a:ext cx="1199899" cy="1077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ZoneTexte 10">
            <a:extLst>
              <a:ext uri="{FF2B5EF4-FFF2-40B4-BE49-F238E27FC236}">
                <a16:creationId xmlns:a16="http://schemas.microsoft.com/office/drawing/2014/main" xmlns="" id="{1642675F-DAF2-4047-8C1A-637BB0B2D127}"/>
              </a:ext>
            </a:extLst>
          </p:cNvPr>
          <p:cNvSpPr txBox="1"/>
          <p:nvPr/>
        </p:nvSpPr>
        <p:spPr>
          <a:xfrm>
            <a:off x="223197" y="-235438"/>
            <a:ext cx="7087812" cy="1723549"/>
          </a:xfrm>
          <a:prstGeom prst="rect">
            <a:avLst/>
          </a:prstGeom>
          <a:noFill/>
        </p:spPr>
        <p:txBody>
          <a:bodyPr wrap="square" rtlCol="0">
            <a:spAutoFit/>
          </a:bodyPr>
          <a:lstStyle/>
          <a:p>
            <a:pPr algn="ctr"/>
            <a:r>
              <a:rPr lang="fr-FR" sz="1600" b="1" dirty="0">
                <a:solidFill>
                  <a:schemeClr val="tx1"/>
                </a:solidFill>
                <a:latin typeface="Corbel" panose="020B0503020204020204" pitchFamily="34" charset="0"/>
                <a:cs typeface="Calibri" panose="020F0502020204030204" pitchFamily="34" charset="0"/>
              </a:rPr>
              <a:t/>
            </a:r>
            <a:br>
              <a:rPr lang="fr-FR" sz="1600" b="1" dirty="0">
                <a:solidFill>
                  <a:schemeClr val="tx1"/>
                </a:solidFill>
                <a:latin typeface="Corbel" panose="020B0503020204020204" pitchFamily="34" charset="0"/>
                <a:cs typeface="Calibri" panose="020F0502020204030204" pitchFamily="34" charset="0"/>
              </a:rPr>
            </a:br>
            <a:r>
              <a:rPr lang="fr-FR" sz="1800" b="1" dirty="0">
                <a:solidFill>
                  <a:schemeClr val="tx1"/>
                </a:solidFill>
                <a:latin typeface="Corbel" panose="020B0503020204020204" pitchFamily="34" charset="0"/>
                <a:cs typeface="Calibri" panose="020F0502020204030204" pitchFamily="34" charset="0"/>
              </a:rPr>
              <a:t/>
            </a:r>
            <a:br>
              <a:rPr lang="fr-FR" sz="1800" b="1" dirty="0">
                <a:solidFill>
                  <a:schemeClr val="tx1"/>
                </a:solidFill>
                <a:latin typeface="Corbel" panose="020B0503020204020204" pitchFamily="34" charset="0"/>
                <a:cs typeface="Calibri" panose="020F0502020204030204" pitchFamily="34" charset="0"/>
              </a:rPr>
            </a:br>
            <a:r>
              <a:rPr lang="fr-FR" sz="1800" dirty="0">
                <a:solidFill>
                  <a:srgbClr val="F8F8F8"/>
                </a:solidFill>
                <a:latin typeface="Corbel" panose="020B0503020204020204" pitchFamily="34" charset="0"/>
                <a:cs typeface="Calibri" panose="020F0502020204030204" pitchFamily="34" charset="0"/>
              </a:rPr>
              <a:t>M</a:t>
            </a:r>
            <a:r>
              <a:rPr lang="fr-FR" sz="1800" dirty="0">
                <a:solidFill>
                  <a:srgbClr val="F8F8F8"/>
                </a:solidFill>
                <a:latin typeface="Corbel" panose="020B0503020204020204" pitchFamily="34" charset="0"/>
                <a:ea typeface="Calibri" panose="020F0502020204030204" pitchFamily="34" charset="0"/>
                <a:cs typeface="Calibri" panose="020F0502020204030204" pitchFamily="34" charset="0"/>
              </a:rPr>
              <a:t>inistère de l’Enseignement Supérieur et de la Recherche Scientifique</a:t>
            </a:r>
            <a:r>
              <a:rPr lang="x-none" sz="1800" dirty="0">
                <a:solidFill>
                  <a:srgbClr val="F8F8F8"/>
                </a:solidFill>
                <a:latin typeface="Corbel" panose="020B0503020204020204" pitchFamily="34" charset="0"/>
                <a:ea typeface="Calibri" panose="020F0502020204030204" pitchFamily="34" charset="0"/>
                <a:cs typeface="Calibri" panose="020F0502020204030204" pitchFamily="34" charset="0"/>
              </a:rPr>
              <a:t/>
            </a:r>
            <a:br>
              <a:rPr lang="x-none" sz="1800" dirty="0">
                <a:solidFill>
                  <a:srgbClr val="F8F8F8"/>
                </a:solidFill>
                <a:latin typeface="Corbel" panose="020B0503020204020204" pitchFamily="34" charset="0"/>
                <a:ea typeface="Calibri" panose="020F0502020204030204" pitchFamily="34" charset="0"/>
                <a:cs typeface="Calibri" panose="020F0502020204030204" pitchFamily="34" charset="0"/>
              </a:rPr>
            </a:br>
            <a:r>
              <a:rPr lang="fr-FR" sz="1800" dirty="0">
                <a:solidFill>
                  <a:srgbClr val="F8F8F8"/>
                </a:solidFill>
                <a:latin typeface="Corbel" panose="020B0503020204020204" pitchFamily="34" charset="0"/>
                <a:ea typeface="Calibri" panose="020F0502020204030204" pitchFamily="34" charset="0"/>
                <a:cs typeface="Calibri" panose="020F0502020204030204" pitchFamily="34" charset="0"/>
              </a:rPr>
              <a:t>Direction Générale des Études Technologiques</a:t>
            </a:r>
            <a:r>
              <a:rPr lang="x-none" sz="1800" dirty="0">
                <a:solidFill>
                  <a:srgbClr val="F8F8F8"/>
                </a:solidFill>
                <a:latin typeface="Corbel" panose="020B0503020204020204" pitchFamily="34" charset="0"/>
                <a:ea typeface="Calibri" panose="020F0502020204030204" pitchFamily="34" charset="0"/>
                <a:cs typeface="Calibri" panose="020F0502020204030204" pitchFamily="34" charset="0"/>
              </a:rPr>
              <a:t/>
            </a:r>
            <a:br>
              <a:rPr lang="x-none" sz="1800" dirty="0">
                <a:solidFill>
                  <a:srgbClr val="F8F8F8"/>
                </a:solidFill>
                <a:latin typeface="Corbel" panose="020B0503020204020204" pitchFamily="34" charset="0"/>
                <a:ea typeface="Calibri" panose="020F0502020204030204" pitchFamily="34" charset="0"/>
                <a:cs typeface="Calibri" panose="020F0502020204030204" pitchFamily="34" charset="0"/>
              </a:rPr>
            </a:br>
            <a:r>
              <a:rPr lang="fr-FR" sz="1800" dirty="0">
                <a:solidFill>
                  <a:srgbClr val="F8F8F8"/>
                </a:solidFill>
                <a:latin typeface="Corbel" panose="020B0503020204020204" pitchFamily="34" charset="0"/>
                <a:ea typeface="Calibri" panose="020F0502020204030204" pitchFamily="34" charset="0"/>
                <a:cs typeface="Calibri" panose="020F0502020204030204" pitchFamily="34" charset="0"/>
              </a:rPr>
              <a:t>I</a:t>
            </a:r>
            <a:r>
              <a:rPr lang="fr-FR" sz="1800" dirty="0">
                <a:solidFill>
                  <a:srgbClr val="F8F8F8"/>
                </a:solidFill>
                <a:latin typeface="Corbel" panose="020B0503020204020204" pitchFamily="34" charset="0"/>
                <a:cs typeface="Calibri" panose="020F0502020204030204" pitchFamily="34" charset="0"/>
              </a:rPr>
              <a:t>nstitut Supérieur des Etudes Technologiques de Bizerte</a:t>
            </a:r>
            <a:r>
              <a:rPr lang="x-none" sz="1800" dirty="0">
                <a:solidFill>
                  <a:srgbClr val="F8F8F8"/>
                </a:solidFill>
                <a:latin typeface="Corbel" panose="020B0503020204020204" pitchFamily="34" charset="0"/>
                <a:cs typeface="Calibri" panose="020F0502020204030204" pitchFamily="34" charset="0"/>
              </a:rPr>
              <a:t/>
            </a:r>
            <a:br>
              <a:rPr lang="x-none" sz="1800" dirty="0">
                <a:solidFill>
                  <a:srgbClr val="F8F8F8"/>
                </a:solidFill>
                <a:latin typeface="Corbel" panose="020B0503020204020204" pitchFamily="34" charset="0"/>
                <a:cs typeface="Calibri" panose="020F0502020204030204" pitchFamily="34" charset="0"/>
              </a:rPr>
            </a:br>
            <a:endParaRPr lang="fr-FR" sz="1800" dirty="0">
              <a:solidFill>
                <a:srgbClr val="F8F8F8"/>
              </a:solidFill>
              <a:latin typeface="Corbel" panose="020B050302020402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xmlns="" id="{CE6F243E-CDE8-4FCC-9E1A-01FCFC77BA51}"/>
              </a:ext>
            </a:extLst>
          </p:cNvPr>
          <p:cNvSpPr txBox="1"/>
          <p:nvPr/>
        </p:nvSpPr>
        <p:spPr>
          <a:xfrm>
            <a:off x="5937587" y="3032913"/>
            <a:ext cx="2958511" cy="2062103"/>
          </a:xfrm>
          <a:prstGeom prst="rect">
            <a:avLst/>
          </a:prstGeom>
          <a:noFill/>
        </p:spPr>
        <p:txBody>
          <a:bodyPr wrap="square" rtlCol="0">
            <a:spAutoFit/>
          </a:bodyPr>
          <a:lstStyle/>
          <a:p>
            <a:r>
              <a:rPr lang="fr-FR" sz="1600" b="1" dirty="0">
                <a:solidFill>
                  <a:schemeClr val="accent2"/>
                </a:solidFill>
                <a:latin typeface="Corbel" panose="020B0503020204020204" pitchFamily="34" charset="0"/>
                <a:cs typeface="Ubuntu" panose="020B0604020202020204" charset="0"/>
              </a:rPr>
              <a:t>Encadrant universitaire :</a:t>
            </a:r>
          </a:p>
          <a:p>
            <a:r>
              <a:rPr lang="fr-FR" sz="1600" dirty="0">
                <a:solidFill>
                  <a:schemeClr val="tx1">
                    <a:lumMod val="50000"/>
                  </a:schemeClr>
                </a:solidFill>
                <a:latin typeface="Corbel" panose="020B0503020204020204" pitchFamily="34" charset="0"/>
                <a:cs typeface="Ubuntu" panose="020B0604020202020204" charset="0"/>
              </a:rPr>
              <a:t>M. Mhamdi Abdelbacet</a:t>
            </a:r>
          </a:p>
          <a:p>
            <a:r>
              <a:rPr lang="fr-FR" sz="1600" dirty="0">
                <a:solidFill>
                  <a:schemeClr val="tx1">
                    <a:lumMod val="50000"/>
                  </a:schemeClr>
                </a:solidFill>
                <a:latin typeface="Corbel" panose="020B0503020204020204" pitchFamily="34" charset="0"/>
                <a:cs typeface="Ubuntu" panose="020B0604020202020204" charset="0"/>
              </a:rPr>
              <a:t>Mme </a:t>
            </a:r>
            <a:r>
              <a:rPr lang="fr-FR" sz="1600" dirty="0" err="1">
                <a:solidFill>
                  <a:schemeClr val="tx1">
                    <a:lumMod val="50000"/>
                  </a:schemeClr>
                </a:solidFill>
                <a:latin typeface="Corbel" panose="020B0503020204020204" pitchFamily="34" charset="0"/>
                <a:cs typeface="Ubuntu" panose="020B0604020202020204" charset="0"/>
              </a:rPr>
              <a:t>Sellami</a:t>
            </a:r>
            <a:r>
              <a:rPr lang="fr-FR" sz="1600" dirty="0">
                <a:solidFill>
                  <a:schemeClr val="tx1">
                    <a:lumMod val="50000"/>
                  </a:schemeClr>
                </a:solidFill>
                <a:latin typeface="Corbel" panose="020B0503020204020204" pitchFamily="34" charset="0"/>
                <a:cs typeface="Ubuntu" panose="020B0604020202020204" charset="0"/>
              </a:rPr>
              <a:t> Wafa</a:t>
            </a:r>
          </a:p>
          <a:p>
            <a:endParaRPr lang="fr-FR" sz="1600" b="1" dirty="0">
              <a:solidFill>
                <a:srgbClr val="0070C0"/>
              </a:solidFill>
              <a:latin typeface="Corbel" panose="020B0503020204020204" pitchFamily="34" charset="0"/>
              <a:cs typeface="Ubuntu" panose="020B0604020202020204" charset="0"/>
            </a:endParaRPr>
          </a:p>
          <a:p>
            <a:r>
              <a:rPr lang="fr-FR" sz="1600" b="1" dirty="0">
                <a:solidFill>
                  <a:schemeClr val="accent2"/>
                </a:solidFill>
                <a:latin typeface="Corbel" panose="020B0503020204020204" pitchFamily="34" charset="0"/>
                <a:cs typeface="Ubuntu" panose="020B0604020202020204" charset="0"/>
              </a:rPr>
              <a:t>Encadrant professionnel :</a:t>
            </a:r>
          </a:p>
          <a:p>
            <a:r>
              <a:rPr lang="fr-FR" sz="1600" dirty="0">
                <a:solidFill>
                  <a:schemeClr val="tx1">
                    <a:lumMod val="50000"/>
                  </a:schemeClr>
                </a:solidFill>
                <a:latin typeface="Corbel" panose="020B0503020204020204" pitchFamily="34" charset="0"/>
                <a:cs typeface="Ubuntu" panose="020B0604020202020204" charset="0"/>
              </a:rPr>
              <a:t>M. Hamdi Saber Youssef</a:t>
            </a:r>
          </a:p>
          <a:p>
            <a:endParaRPr lang="fr-FR" sz="1600" b="1" dirty="0">
              <a:solidFill>
                <a:srgbClr val="0070C0"/>
              </a:solidFill>
              <a:latin typeface="Corbel" panose="020B0503020204020204" pitchFamily="34" charset="0"/>
              <a:cs typeface="Ubuntu" panose="020B0604020202020204" charset="0"/>
            </a:endParaRPr>
          </a:p>
          <a:p>
            <a:endParaRPr lang="fr-FR" sz="1600" dirty="0">
              <a:latin typeface="Corbel" panose="020B0503020204020204" pitchFamily="34" charset="0"/>
            </a:endParaRPr>
          </a:p>
        </p:txBody>
      </p:sp>
      <p:grpSp>
        <p:nvGrpSpPr>
          <p:cNvPr id="13" name="Google Shape;1400;p29">
            <a:extLst>
              <a:ext uri="{FF2B5EF4-FFF2-40B4-BE49-F238E27FC236}">
                <a16:creationId xmlns:a16="http://schemas.microsoft.com/office/drawing/2014/main" xmlns="" id="{D6201D1C-9F65-4DC0-81CD-13D605FE0307}"/>
              </a:ext>
            </a:extLst>
          </p:cNvPr>
          <p:cNvGrpSpPr/>
          <p:nvPr/>
        </p:nvGrpSpPr>
        <p:grpSpPr>
          <a:xfrm>
            <a:off x="2588024" y="3429804"/>
            <a:ext cx="3238930" cy="1418643"/>
            <a:chOff x="2968300" y="375675"/>
            <a:chExt cx="1678100" cy="808075"/>
          </a:xfrm>
        </p:grpSpPr>
        <p:sp>
          <p:nvSpPr>
            <p:cNvPr id="14" name="Google Shape;1401;p29">
              <a:extLst>
                <a:ext uri="{FF2B5EF4-FFF2-40B4-BE49-F238E27FC236}">
                  <a16:creationId xmlns:a16="http://schemas.microsoft.com/office/drawing/2014/main" xmlns="" id="{AC91A4D8-BE97-479A-8A34-D10E6F309F3C}"/>
                </a:ext>
              </a:extLst>
            </p:cNvPr>
            <p:cNvSpPr/>
            <p:nvPr/>
          </p:nvSpPr>
          <p:spPr>
            <a:xfrm>
              <a:off x="2968300" y="1103375"/>
              <a:ext cx="1678100" cy="80375"/>
            </a:xfrm>
            <a:custGeom>
              <a:avLst/>
              <a:gdLst/>
              <a:ahLst/>
              <a:cxnLst/>
              <a:rect l="l" t="t" r="r" b="b"/>
              <a:pathLst>
                <a:path w="67124" h="3215" extrusionOk="0">
                  <a:moveTo>
                    <a:pt x="33575" y="1"/>
                  </a:moveTo>
                  <a:cubicBezTo>
                    <a:pt x="15035" y="1"/>
                    <a:pt x="0" y="718"/>
                    <a:pt x="0" y="1594"/>
                  </a:cubicBezTo>
                  <a:cubicBezTo>
                    <a:pt x="0" y="2498"/>
                    <a:pt x="15035" y="3215"/>
                    <a:pt x="33575" y="3215"/>
                  </a:cubicBezTo>
                  <a:cubicBezTo>
                    <a:pt x="52115" y="3215"/>
                    <a:pt x="67123" y="2498"/>
                    <a:pt x="67123" y="1594"/>
                  </a:cubicBezTo>
                  <a:cubicBezTo>
                    <a:pt x="67123" y="718"/>
                    <a:pt x="52115" y="1"/>
                    <a:pt x="33575" y="1"/>
                  </a:cubicBezTo>
                  <a:close/>
                </a:path>
              </a:pathLst>
            </a:custGeom>
            <a:solidFill>
              <a:srgbClr val="BD00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5" name="Google Shape;1402;p29">
              <a:extLst>
                <a:ext uri="{FF2B5EF4-FFF2-40B4-BE49-F238E27FC236}">
                  <a16:creationId xmlns:a16="http://schemas.microsoft.com/office/drawing/2014/main" xmlns="" id="{62DCCD18-2FDA-408E-A39C-BE3E2A2FE879}"/>
                </a:ext>
              </a:extLst>
            </p:cNvPr>
            <p:cNvSpPr/>
            <p:nvPr/>
          </p:nvSpPr>
          <p:spPr>
            <a:xfrm>
              <a:off x="3326225" y="375675"/>
              <a:ext cx="827425" cy="307375"/>
            </a:xfrm>
            <a:custGeom>
              <a:avLst/>
              <a:gdLst/>
              <a:ahLst/>
              <a:cxnLst/>
              <a:rect l="l" t="t" r="r" b="b"/>
              <a:pathLst>
                <a:path w="33097" h="12295" extrusionOk="0">
                  <a:moveTo>
                    <a:pt x="18371" y="1"/>
                  </a:moveTo>
                  <a:cubicBezTo>
                    <a:pt x="16494" y="1"/>
                    <a:pt x="14612" y="125"/>
                    <a:pt x="12750" y="368"/>
                  </a:cubicBezTo>
                  <a:lnTo>
                    <a:pt x="7146" y="1192"/>
                  </a:lnTo>
                  <a:cubicBezTo>
                    <a:pt x="4622" y="1590"/>
                    <a:pt x="2046" y="3928"/>
                    <a:pt x="1435" y="6398"/>
                  </a:cubicBezTo>
                  <a:lnTo>
                    <a:pt x="0" y="12295"/>
                  </a:lnTo>
                  <a:lnTo>
                    <a:pt x="33097" y="12056"/>
                  </a:lnTo>
                  <a:lnTo>
                    <a:pt x="31450" y="5495"/>
                  </a:lnTo>
                  <a:cubicBezTo>
                    <a:pt x="30839" y="3024"/>
                    <a:pt x="28263" y="793"/>
                    <a:pt x="25713" y="528"/>
                  </a:cubicBezTo>
                  <a:lnTo>
                    <a:pt x="21967" y="156"/>
                  </a:lnTo>
                  <a:cubicBezTo>
                    <a:pt x="20775" y="52"/>
                    <a:pt x="19574" y="1"/>
                    <a:pt x="18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6" name="Google Shape;1403;p29">
              <a:extLst>
                <a:ext uri="{FF2B5EF4-FFF2-40B4-BE49-F238E27FC236}">
                  <a16:creationId xmlns:a16="http://schemas.microsoft.com/office/drawing/2014/main" xmlns="" id="{BA383668-C0D2-41C5-9024-6FF5FA566281}"/>
                </a:ext>
              </a:extLst>
            </p:cNvPr>
            <p:cNvSpPr/>
            <p:nvPr/>
          </p:nvSpPr>
          <p:spPr>
            <a:xfrm>
              <a:off x="4233325" y="868975"/>
              <a:ext cx="259000" cy="272950"/>
            </a:xfrm>
            <a:custGeom>
              <a:avLst/>
              <a:gdLst/>
              <a:ahLst/>
              <a:cxnLst/>
              <a:rect l="l" t="t" r="r" b="b"/>
              <a:pathLst>
                <a:path w="10360" h="10918" extrusionOk="0">
                  <a:moveTo>
                    <a:pt x="5180" y="0"/>
                  </a:moveTo>
                  <a:cubicBezTo>
                    <a:pt x="2338" y="0"/>
                    <a:pt x="0" y="2444"/>
                    <a:pt x="0" y="5445"/>
                  </a:cubicBezTo>
                  <a:cubicBezTo>
                    <a:pt x="0" y="8474"/>
                    <a:pt x="2338" y="10917"/>
                    <a:pt x="5180" y="10917"/>
                  </a:cubicBezTo>
                  <a:cubicBezTo>
                    <a:pt x="8049" y="10917"/>
                    <a:pt x="10360" y="8474"/>
                    <a:pt x="10360" y="5445"/>
                  </a:cubicBezTo>
                  <a:cubicBezTo>
                    <a:pt x="10360" y="2444"/>
                    <a:pt x="8049" y="0"/>
                    <a:pt x="5180"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7" name="Google Shape;1404;p29">
              <a:extLst>
                <a:ext uri="{FF2B5EF4-FFF2-40B4-BE49-F238E27FC236}">
                  <a16:creationId xmlns:a16="http://schemas.microsoft.com/office/drawing/2014/main" xmlns="" id="{C1360294-8F44-4B4E-B49E-2F6E45E545B1}"/>
                </a:ext>
              </a:extLst>
            </p:cNvPr>
            <p:cNvSpPr/>
            <p:nvPr/>
          </p:nvSpPr>
          <p:spPr>
            <a:xfrm>
              <a:off x="4089900" y="736400"/>
              <a:ext cx="465450" cy="290650"/>
            </a:xfrm>
            <a:custGeom>
              <a:avLst/>
              <a:gdLst/>
              <a:ahLst/>
              <a:cxnLst/>
              <a:rect l="l" t="t" r="r" b="b"/>
              <a:pathLst>
                <a:path w="18618" h="11626" extrusionOk="0">
                  <a:moveTo>
                    <a:pt x="17190" y="1"/>
                  </a:moveTo>
                  <a:cubicBezTo>
                    <a:pt x="17118" y="1"/>
                    <a:pt x="17046" y="6"/>
                    <a:pt x="16973" y="17"/>
                  </a:cubicBezTo>
                  <a:lnTo>
                    <a:pt x="1700" y="1983"/>
                  </a:lnTo>
                  <a:cubicBezTo>
                    <a:pt x="770" y="2116"/>
                    <a:pt x="53" y="2886"/>
                    <a:pt x="0" y="3842"/>
                  </a:cubicBezTo>
                  <a:lnTo>
                    <a:pt x="0" y="9819"/>
                  </a:lnTo>
                  <a:cubicBezTo>
                    <a:pt x="53" y="10775"/>
                    <a:pt x="797" y="11545"/>
                    <a:pt x="1780" y="11625"/>
                  </a:cubicBezTo>
                  <a:lnTo>
                    <a:pt x="16947" y="11625"/>
                  </a:lnTo>
                  <a:cubicBezTo>
                    <a:pt x="17876" y="11625"/>
                    <a:pt x="18594" y="10722"/>
                    <a:pt x="18594" y="9819"/>
                  </a:cubicBezTo>
                  <a:lnTo>
                    <a:pt x="18594" y="1478"/>
                  </a:lnTo>
                  <a:cubicBezTo>
                    <a:pt x="18618" y="650"/>
                    <a:pt x="17973" y="1"/>
                    <a:pt x="17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8" name="Google Shape;1405;p29">
              <a:extLst>
                <a:ext uri="{FF2B5EF4-FFF2-40B4-BE49-F238E27FC236}">
                  <a16:creationId xmlns:a16="http://schemas.microsoft.com/office/drawing/2014/main" xmlns="" id="{DD056CC3-93FD-43AC-AF79-531451D75AC6}"/>
                </a:ext>
              </a:extLst>
            </p:cNvPr>
            <p:cNvSpPr/>
            <p:nvPr/>
          </p:nvSpPr>
          <p:spPr>
            <a:xfrm>
              <a:off x="4486325" y="712925"/>
              <a:ext cx="84375" cy="128850"/>
            </a:xfrm>
            <a:custGeom>
              <a:avLst/>
              <a:gdLst/>
              <a:ahLst/>
              <a:cxnLst/>
              <a:rect l="l" t="t" r="r" b="b"/>
              <a:pathLst>
                <a:path w="3375" h="5154" extrusionOk="0">
                  <a:moveTo>
                    <a:pt x="1727" y="0"/>
                  </a:moveTo>
                  <a:cubicBezTo>
                    <a:pt x="798" y="0"/>
                    <a:pt x="27" y="1142"/>
                    <a:pt x="27" y="2577"/>
                  </a:cubicBezTo>
                  <a:cubicBezTo>
                    <a:pt x="1" y="3984"/>
                    <a:pt x="771" y="5153"/>
                    <a:pt x="1674" y="5153"/>
                  </a:cubicBezTo>
                  <a:cubicBezTo>
                    <a:pt x="1685" y="5153"/>
                    <a:pt x="1695" y="5154"/>
                    <a:pt x="1706" y="5154"/>
                  </a:cubicBezTo>
                  <a:cubicBezTo>
                    <a:pt x="2621" y="5154"/>
                    <a:pt x="3348" y="4021"/>
                    <a:pt x="3374" y="2603"/>
                  </a:cubicBezTo>
                  <a:cubicBezTo>
                    <a:pt x="3374" y="1169"/>
                    <a:pt x="2630" y="0"/>
                    <a:pt x="1727"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9" name="Google Shape;1406;p29">
              <a:extLst>
                <a:ext uri="{FF2B5EF4-FFF2-40B4-BE49-F238E27FC236}">
                  <a16:creationId xmlns:a16="http://schemas.microsoft.com/office/drawing/2014/main" xmlns="" id="{B6E2C823-8230-479C-B6F2-C42CCAEF76BD}"/>
                </a:ext>
              </a:extLst>
            </p:cNvPr>
            <p:cNvSpPr/>
            <p:nvPr/>
          </p:nvSpPr>
          <p:spPr>
            <a:xfrm>
              <a:off x="4497625" y="730175"/>
              <a:ext cx="61775" cy="95000"/>
            </a:xfrm>
            <a:custGeom>
              <a:avLst/>
              <a:gdLst/>
              <a:ahLst/>
              <a:cxnLst/>
              <a:rect l="l" t="t" r="r" b="b"/>
              <a:pathLst>
                <a:path w="2471" h="3800" extrusionOk="0">
                  <a:moveTo>
                    <a:pt x="1249" y="1"/>
                  </a:moveTo>
                  <a:cubicBezTo>
                    <a:pt x="558" y="1"/>
                    <a:pt x="0" y="851"/>
                    <a:pt x="0" y="1887"/>
                  </a:cubicBezTo>
                  <a:cubicBezTo>
                    <a:pt x="0" y="2923"/>
                    <a:pt x="531" y="3799"/>
                    <a:pt x="1222" y="3799"/>
                  </a:cubicBezTo>
                  <a:cubicBezTo>
                    <a:pt x="1913" y="3799"/>
                    <a:pt x="2471" y="2949"/>
                    <a:pt x="2471" y="1913"/>
                  </a:cubicBezTo>
                  <a:cubicBezTo>
                    <a:pt x="2471" y="851"/>
                    <a:pt x="1913" y="1"/>
                    <a:pt x="1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0" name="Google Shape;1407;p29">
              <a:extLst>
                <a:ext uri="{FF2B5EF4-FFF2-40B4-BE49-F238E27FC236}">
                  <a16:creationId xmlns:a16="http://schemas.microsoft.com/office/drawing/2014/main" xmlns="" id="{2BCAF170-2EF9-4268-8F67-2258CE34F313}"/>
                </a:ext>
              </a:extLst>
            </p:cNvPr>
            <p:cNvSpPr/>
            <p:nvPr/>
          </p:nvSpPr>
          <p:spPr>
            <a:xfrm>
              <a:off x="3476300" y="868975"/>
              <a:ext cx="259000" cy="272950"/>
            </a:xfrm>
            <a:custGeom>
              <a:avLst/>
              <a:gdLst/>
              <a:ahLst/>
              <a:cxnLst/>
              <a:rect l="l" t="t" r="r" b="b"/>
              <a:pathLst>
                <a:path w="10360" h="10918" extrusionOk="0">
                  <a:moveTo>
                    <a:pt x="5180" y="0"/>
                  </a:moveTo>
                  <a:cubicBezTo>
                    <a:pt x="2338" y="0"/>
                    <a:pt x="0" y="2444"/>
                    <a:pt x="0" y="5445"/>
                  </a:cubicBezTo>
                  <a:cubicBezTo>
                    <a:pt x="0" y="8474"/>
                    <a:pt x="2311" y="10917"/>
                    <a:pt x="5180" y="10917"/>
                  </a:cubicBezTo>
                  <a:cubicBezTo>
                    <a:pt x="8022" y="10917"/>
                    <a:pt x="10360" y="8474"/>
                    <a:pt x="10360" y="5445"/>
                  </a:cubicBezTo>
                  <a:cubicBezTo>
                    <a:pt x="10360" y="2444"/>
                    <a:pt x="8022" y="0"/>
                    <a:pt x="5180" y="0"/>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1" name="Google Shape;1408;p29">
              <a:extLst>
                <a:ext uri="{FF2B5EF4-FFF2-40B4-BE49-F238E27FC236}">
                  <a16:creationId xmlns:a16="http://schemas.microsoft.com/office/drawing/2014/main" xmlns="" id="{7340C951-8F2D-41A3-A729-4983FE46197F}"/>
                </a:ext>
              </a:extLst>
            </p:cNvPr>
            <p:cNvSpPr/>
            <p:nvPr/>
          </p:nvSpPr>
          <p:spPr>
            <a:xfrm>
              <a:off x="3107750" y="678375"/>
              <a:ext cx="1314200" cy="348675"/>
            </a:xfrm>
            <a:custGeom>
              <a:avLst/>
              <a:gdLst/>
              <a:ahLst/>
              <a:cxnLst/>
              <a:rect l="l" t="t" r="r" b="b"/>
              <a:pathLst>
                <a:path w="52568" h="13947" extrusionOk="0">
                  <a:moveTo>
                    <a:pt x="8766" y="1"/>
                  </a:moveTo>
                  <a:cubicBezTo>
                    <a:pt x="0" y="1"/>
                    <a:pt x="213" y="12618"/>
                    <a:pt x="213" y="12618"/>
                  </a:cubicBezTo>
                  <a:cubicBezTo>
                    <a:pt x="213" y="13335"/>
                    <a:pt x="824" y="13946"/>
                    <a:pt x="1541" y="13946"/>
                  </a:cubicBezTo>
                  <a:lnTo>
                    <a:pt x="51345" y="13946"/>
                  </a:lnTo>
                  <a:cubicBezTo>
                    <a:pt x="52089" y="13946"/>
                    <a:pt x="52567" y="13202"/>
                    <a:pt x="52567" y="12459"/>
                  </a:cubicBezTo>
                  <a:lnTo>
                    <a:pt x="52567" y="3666"/>
                  </a:lnTo>
                  <a:cubicBezTo>
                    <a:pt x="52567" y="984"/>
                    <a:pt x="51133" y="1"/>
                    <a:pt x="493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2" name="Google Shape;1409;p29">
              <a:extLst>
                <a:ext uri="{FF2B5EF4-FFF2-40B4-BE49-F238E27FC236}">
                  <a16:creationId xmlns:a16="http://schemas.microsoft.com/office/drawing/2014/main" xmlns="" id="{1EE3887B-A5AA-4E2C-89DE-B143BA97A452}"/>
                </a:ext>
              </a:extLst>
            </p:cNvPr>
            <p:cNvSpPr/>
            <p:nvPr/>
          </p:nvSpPr>
          <p:spPr>
            <a:xfrm>
              <a:off x="3434475" y="1010400"/>
              <a:ext cx="431650" cy="16650"/>
            </a:xfrm>
            <a:custGeom>
              <a:avLst/>
              <a:gdLst/>
              <a:ahLst/>
              <a:cxnLst/>
              <a:rect l="l" t="t" r="r" b="b"/>
              <a:pathLst>
                <a:path w="17266" h="666" extrusionOk="0">
                  <a:moveTo>
                    <a:pt x="319" y="1"/>
                  </a:moveTo>
                  <a:cubicBezTo>
                    <a:pt x="133" y="1"/>
                    <a:pt x="0" y="134"/>
                    <a:pt x="0" y="320"/>
                  </a:cubicBezTo>
                  <a:cubicBezTo>
                    <a:pt x="0" y="506"/>
                    <a:pt x="133" y="665"/>
                    <a:pt x="319" y="665"/>
                  </a:cubicBezTo>
                  <a:lnTo>
                    <a:pt x="16920" y="665"/>
                  </a:lnTo>
                  <a:cubicBezTo>
                    <a:pt x="17106" y="665"/>
                    <a:pt x="17266" y="506"/>
                    <a:pt x="17266" y="320"/>
                  </a:cubicBezTo>
                  <a:cubicBezTo>
                    <a:pt x="17266" y="134"/>
                    <a:pt x="17106" y="1"/>
                    <a:pt x="16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3" name="Google Shape;1410;p29">
              <a:extLst>
                <a:ext uri="{FF2B5EF4-FFF2-40B4-BE49-F238E27FC236}">
                  <a16:creationId xmlns:a16="http://schemas.microsoft.com/office/drawing/2014/main" xmlns="" id="{C5C83BAF-AC61-454D-8ADA-7FBC14E66F89}"/>
                </a:ext>
              </a:extLst>
            </p:cNvPr>
            <p:cNvSpPr/>
            <p:nvPr/>
          </p:nvSpPr>
          <p:spPr>
            <a:xfrm>
              <a:off x="3045325" y="783300"/>
              <a:ext cx="446925" cy="239750"/>
            </a:xfrm>
            <a:custGeom>
              <a:avLst/>
              <a:gdLst/>
              <a:ahLst/>
              <a:cxnLst/>
              <a:rect l="l" t="t" r="r" b="b"/>
              <a:pathLst>
                <a:path w="17877" h="9590" extrusionOk="0">
                  <a:moveTo>
                    <a:pt x="8925" y="1"/>
                  </a:moveTo>
                  <a:cubicBezTo>
                    <a:pt x="4197" y="1"/>
                    <a:pt x="266" y="3666"/>
                    <a:pt x="1" y="8421"/>
                  </a:cubicBezTo>
                  <a:lnTo>
                    <a:pt x="1" y="8819"/>
                  </a:lnTo>
                  <a:cubicBezTo>
                    <a:pt x="27" y="9244"/>
                    <a:pt x="824" y="9590"/>
                    <a:pt x="1727" y="9590"/>
                  </a:cubicBezTo>
                  <a:lnTo>
                    <a:pt x="16150" y="9590"/>
                  </a:lnTo>
                  <a:cubicBezTo>
                    <a:pt x="17054" y="9590"/>
                    <a:pt x="17850" y="9244"/>
                    <a:pt x="17877" y="8819"/>
                  </a:cubicBezTo>
                  <a:lnTo>
                    <a:pt x="17877" y="8421"/>
                  </a:lnTo>
                  <a:cubicBezTo>
                    <a:pt x="17585" y="3666"/>
                    <a:pt x="13680" y="1"/>
                    <a:pt x="8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4" name="Google Shape;1411;p29">
              <a:extLst>
                <a:ext uri="{FF2B5EF4-FFF2-40B4-BE49-F238E27FC236}">
                  <a16:creationId xmlns:a16="http://schemas.microsoft.com/office/drawing/2014/main" xmlns="" id="{93146DD1-9F46-4C16-91E3-46999A3E225A}"/>
                </a:ext>
              </a:extLst>
            </p:cNvPr>
            <p:cNvSpPr/>
            <p:nvPr/>
          </p:nvSpPr>
          <p:spPr>
            <a:xfrm>
              <a:off x="3775800" y="736900"/>
              <a:ext cx="497325" cy="290150"/>
            </a:xfrm>
            <a:custGeom>
              <a:avLst/>
              <a:gdLst/>
              <a:ahLst/>
              <a:cxnLst/>
              <a:rect l="l" t="t" r="r" b="b"/>
              <a:pathLst>
                <a:path w="19893" h="11606" extrusionOk="0">
                  <a:moveTo>
                    <a:pt x="18494" y="1"/>
                  </a:moveTo>
                  <a:cubicBezTo>
                    <a:pt x="18413" y="1"/>
                    <a:pt x="18331" y="8"/>
                    <a:pt x="18248" y="24"/>
                  </a:cubicBezTo>
                  <a:lnTo>
                    <a:pt x="4914" y="2016"/>
                  </a:lnTo>
                  <a:cubicBezTo>
                    <a:pt x="3905" y="2229"/>
                    <a:pt x="3081" y="2893"/>
                    <a:pt x="2683" y="3822"/>
                  </a:cubicBezTo>
                  <a:lnTo>
                    <a:pt x="319" y="9985"/>
                  </a:lnTo>
                  <a:cubicBezTo>
                    <a:pt x="0" y="10835"/>
                    <a:pt x="478" y="11605"/>
                    <a:pt x="1381" y="11605"/>
                  </a:cubicBezTo>
                  <a:lnTo>
                    <a:pt x="18222" y="11605"/>
                  </a:lnTo>
                  <a:cubicBezTo>
                    <a:pt x="19151" y="11605"/>
                    <a:pt x="19869" y="10702"/>
                    <a:pt x="19869" y="9799"/>
                  </a:cubicBezTo>
                  <a:lnTo>
                    <a:pt x="19869" y="1458"/>
                  </a:lnTo>
                  <a:cubicBezTo>
                    <a:pt x="19893" y="643"/>
                    <a:pt x="19246" y="1"/>
                    <a:pt x="18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5" name="Google Shape;1412;p29">
              <a:extLst>
                <a:ext uri="{FF2B5EF4-FFF2-40B4-BE49-F238E27FC236}">
                  <a16:creationId xmlns:a16="http://schemas.microsoft.com/office/drawing/2014/main" xmlns="" id="{4C6292A4-C42D-4EAA-8ECA-ECF9D6DEA425}"/>
                </a:ext>
              </a:extLst>
            </p:cNvPr>
            <p:cNvSpPr/>
            <p:nvPr/>
          </p:nvSpPr>
          <p:spPr>
            <a:xfrm>
              <a:off x="3901950" y="845050"/>
              <a:ext cx="281600" cy="296875"/>
            </a:xfrm>
            <a:custGeom>
              <a:avLst/>
              <a:gdLst/>
              <a:ahLst/>
              <a:cxnLst/>
              <a:rect l="l" t="t" r="r" b="b"/>
              <a:pathLst>
                <a:path w="11264" h="11875" extrusionOk="0">
                  <a:moveTo>
                    <a:pt x="5632" y="1"/>
                  </a:moveTo>
                  <a:cubicBezTo>
                    <a:pt x="2524" y="1"/>
                    <a:pt x="1" y="2657"/>
                    <a:pt x="1" y="5951"/>
                  </a:cubicBezTo>
                  <a:cubicBezTo>
                    <a:pt x="1" y="9218"/>
                    <a:pt x="2524" y="11874"/>
                    <a:pt x="5632" y="11874"/>
                  </a:cubicBezTo>
                  <a:cubicBezTo>
                    <a:pt x="8740" y="11874"/>
                    <a:pt x="11263" y="9218"/>
                    <a:pt x="11263" y="5951"/>
                  </a:cubicBezTo>
                  <a:cubicBezTo>
                    <a:pt x="11263" y="2657"/>
                    <a:pt x="8740" y="1"/>
                    <a:pt x="5632" y="1"/>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6" name="Google Shape;1413;p29">
              <a:extLst>
                <a:ext uri="{FF2B5EF4-FFF2-40B4-BE49-F238E27FC236}">
                  <a16:creationId xmlns:a16="http://schemas.microsoft.com/office/drawing/2014/main" xmlns="" id="{2D1D8F25-4B47-47EB-BEEB-930E313A6F93}"/>
                </a:ext>
              </a:extLst>
            </p:cNvPr>
            <p:cNvSpPr/>
            <p:nvPr/>
          </p:nvSpPr>
          <p:spPr>
            <a:xfrm>
              <a:off x="3958400" y="904825"/>
              <a:ext cx="168700" cy="177325"/>
            </a:xfrm>
            <a:custGeom>
              <a:avLst/>
              <a:gdLst/>
              <a:ahLst/>
              <a:cxnLst/>
              <a:rect l="l" t="t" r="r" b="b"/>
              <a:pathLst>
                <a:path w="6748" h="7093" extrusionOk="0">
                  <a:moveTo>
                    <a:pt x="3374" y="1"/>
                  </a:moveTo>
                  <a:cubicBezTo>
                    <a:pt x="1515" y="1"/>
                    <a:pt x="1" y="1594"/>
                    <a:pt x="1" y="3560"/>
                  </a:cubicBezTo>
                  <a:cubicBezTo>
                    <a:pt x="1" y="5499"/>
                    <a:pt x="1515" y="7093"/>
                    <a:pt x="3374" y="7093"/>
                  </a:cubicBezTo>
                  <a:cubicBezTo>
                    <a:pt x="5233" y="7093"/>
                    <a:pt x="6747" y="5499"/>
                    <a:pt x="6747" y="3560"/>
                  </a:cubicBezTo>
                  <a:cubicBezTo>
                    <a:pt x="6747" y="1594"/>
                    <a:pt x="5233" y="1"/>
                    <a:pt x="33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7" name="Google Shape;1414;p29">
              <a:extLst>
                <a:ext uri="{FF2B5EF4-FFF2-40B4-BE49-F238E27FC236}">
                  <a16:creationId xmlns:a16="http://schemas.microsoft.com/office/drawing/2014/main" xmlns="" id="{04FB7485-1720-448D-9AB7-475E594F0E14}"/>
                </a:ext>
              </a:extLst>
            </p:cNvPr>
            <p:cNvSpPr/>
            <p:nvPr/>
          </p:nvSpPr>
          <p:spPr>
            <a:xfrm>
              <a:off x="3975675" y="945650"/>
              <a:ext cx="118225" cy="101300"/>
            </a:xfrm>
            <a:custGeom>
              <a:avLst/>
              <a:gdLst/>
              <a:ahLst/>
              <a:cxnLst/>
              <a:rect l="l" t="t" r="r" b="b"/>
              <a:pathLst>
                <a:path w="4729" h="4052" extrusionOk="0">
                  <a:moveTo>
                    <a:pt x="2663" y="1"/>
                  </a:moveTo>
                  <a:cubicBezTo>
                    <a:pt x="2153" y="1"/>
                    <a:pt x="1635" y="195"/>
                    <a:pt x="1222" y="625"/>
                  </a:cubicBezTo>
                  <a:cubicBezTo>
                    <a:pt x="0" y="1927"/>
                    <a:pt x="903" y="4052"/>
                    <a:pt x="2683" y="4052"/>
                  </a:cubicBezTo>
                  <a:cubicBezTo>
                    <a:pt x="3825" y="3999"/>
                    <a:pt x="4728" y="3069"/>
                    <a:pt x="4702" y="1927"/>
                  </a:cubicBezTo>
                  <a:cubicBezTo>
                    <a:pt x="4631" y="748"/>
                    <a:pt x="3664" y="1"/>
                    <a:pt x="2663"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8" name="Google Shape;1415;p29">
              <a:extLst>
                <a:ext uri="{FF2B5EF4-FFF2-40B4-BE49-F238E27FC236}">
                  <a16:creationId xmlns:a16="http://schemas.microsoft.com/office/drawing/2014/main" xmlns="" id="{87F5B49B-AACC-4D99-842F-6A70975C7E18}"/>
                </a:ext>
              </a:extLst>
            </p:cNvPr>
            <p:cNvSpPr/>
            <p:nvPr/>
          </p:nvSpPr>
          <p:spPr>
            <a:xfrm>
              <a:off x="4220700" y="712925"/>
              <a:ext cx="84375" cy="128850"/>
            </a:xfrm>
            <a:custGeom>
              <a:avLst/>
              <a:gdLst/>
              <a:ahLst/>
              <a:cxnLst/>
              <a:rect l="l" t="t" r="r" b="b"/>
              <a:pathLst>
                <a:path w="3375" h="5154" extrusionOk="0">
                  <a:moveTo>
                    <a:pt x="1727" y="0"/>
                  </a:moveTo>
                  <a:cubicBezTo>
                    <a:pt x="798" y="0"/>
                    <a:pt x="27" y="1142"/>
                    <a:pt x="27" y="2577"/>
                  </a:cubicBezTo>
                  <a:cubicBezTo>
                    <a:pt x="1" y="3984"/>
                    <a:pt x="771" y="5153"/>
                    <a:pt x="1674" y="5153"/>
                  </a:cubicBezTo>
                  <a:cubicBezTo>
                    <a:pt x="1685" y="5153"/>
                    <a:pt x="1695" y="5154"/>
                    <a:pt x="1706" y="5154"/>
                  </a:cubicBezTo>
                  <a:cubicBezTo>
                    <a:pt x="2621" y="5154"/>
                    <a:pt x="3348" y="4021"/>
                    <a:pt x="3374" y="2603"/>
                  </a:cubicBezTo>
                  <a:cubicBezTo>
                    <a:pt x="3374" y="1169"/>
                    <a:pt x="2630" y="0"/>
                    <a:pt x="1727"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29" name="Google Shape;1416;p29">
              <a:extLst>
                <a:ext uri="{FF2B5EF4-FFF2-40B4-BE49-F238E27FC236}">
                  <a16:creationId xmlns:a16="http://schemas.microsoft.com/office/drawing/2014/main" xmlns="" id="{32C9B1CB-1815-44DC-ACA9-2F919691CE2E}"/>
                </a:ext>
              </a:extLst>
            </p:cNvPr>
            <p:cNvSpPr/>
            <p:nvPr/>
          </p:nvSpPr>
          <p:spPr>
            <a:xfrm>
              <a:off x="4232000" y="730175"/>
              <a:ext cx="61775" cy="95000"/>
            </a:xfrm>
            <a:custGeom>
              <a:avLst/>
              <a:gdLst/>
              <a:ahLst/>
              <a:cxnLst/>
              <a:rect l="l" t="t" r="r" b="b"/>
              <a:pathLst>
                <a:path w="2471" h="3800" extrusionOk="0">
                  <a:moveTo>
                    <a:pt x="1249" y="1"/>
                  </a:moveTo>
                  <a:cubicBezTo>
                    <a:pt x="558" y="1"/>
                    <a:pt x="0" y="851"/>
                    <a:pt x="0" y="1887"/>
                  </a:cubicBezTo>
                  <a:cubicBezTo>
                    <a:pt x="0" y="2923"/>
                    <a:pt x="532" y="3799"/>
                    <a:pt x="1222" y="3799"/>
                  </a:cubicBezTo>
                  <a:cubicBezTo>
                    <a:pt x="1913" y="3799"/>
                    <a:pt x="2471" y="2949"/>
                    <a:pt x="2471" y="1913"/>
                  </a:cubicBezTo>
                  <a:cubicBezTo>
                    <a:pt x="2471" y="851"/>
                    <a:pt x="1913" y="1"/>
                    <a:pt x="1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0" name="Google Shape;1417;p29">
              <a:extLst>
                <a:ext uri="{FF2B5EF4-FFF2-40B4-BE49-F238E27FC236}">
                  <a16:creationId xmlns:a16="http://schemas.microsoft.com/office/drawing/2014/main" xmlns="" id="{791E6C0E-B9A0-484C-BDEC-15D19EDEFB77}"/>
                </a:ext>
              </a:extLst>
            </p:cNvPr>
            <p:cNvSpPr/>
            <p:nvPr/>
          </p:nvSpPr>
          <p:spPr>
            <a:xfrm>
              <a:off x="3128325" y="845050"/>
              <a:ext cx="280925" cy="296875"/>
            </a:xfrm>
            <a:custGeom>
              <a:avLst/>
              <a:gdLst/>
              <a:ahLst/>
              <a:cxnLst/>
              <a:rect l="l" t="t" r="r" b="b"/>
              <a:pathLst>
                <a:path w="11237" h="11875" extrusionOk="0">
                  <a:moveTo>
                    <a:pt x="5605" y="1"/>
                  </a:moveTo>
                  <a:cubicBezTo>
                    <a:pt x="2471" y="1"/>
                    <a:pt x="1" y="2657"/>
                    <a:pt x="1" y="5951"/>
                  </a:cubicBezTo>
                  <a:cubicBezTo>
                    <a:pt x="1" y="9218"/>
                    <a:pt x="2498" y="11874"/>
                    <a:pt x="5605" y="11874"/>
                  </a:cubicBezTo>
                  <a:cubicBezTo>
                    <a:pt x="8713" y="11874"/>
                    <a:pt x="11237" y="9218"/>
                    <a:pt x="11237" y="5951"/>
                  </a:cubicBezTo>
                  <a:cubicBezTo>
                    <a:pt x="11237" y="2657"/>
                    <a:pt x="8713" y="1"/>
                    <a:pt x="5605" y="1"/>
                  </a:cubicBezTo>
                  <a:close/>
                </a:path>
              </a:pathLst>
            </a:custGeom>
            <a:solidFill>
              <a:srgbClr val="272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1" name="Google Shape;1418;p29">
              <a:extLst>
                <a:ext uri="{FF2B5EF4-FFF2-40B4-BE49-F238E27FC236}">
                  <a16:creationId xmlns:a16="http://schemas.microsoft.com/office/drawing/2014/main" xmlns="" id="{234DA1A6-3971-4CE7-A8AC-772A5EFCE8FF}"/>
                </a:ext>
              </a:extLst>
            </p:cNvPr>
            <p:cNvSpPr/>
            <p:nvPr/>
          </p:nvSpPr>
          <p:spPr>
            <a:xfrm>
              <a:off x="3184775" y="904825"/>
              <a:ext cx="168025" cy="177325"/>
            </a:xfrm>
            <a:custGeom>
              <a:avLst/>
              <a:gdLst/>
              <a:ahLst/>
              <a:cxnLst/>
              <a:rect l="l" t="t" r="r" b="b"/>
              <a:pathLst>
                <a:path w="6721" h="7093" extrusionOk="0">
                  <a:moveTo>
                    <a:pt x="3347" y="1"/>
                  </a:moveTo>
                  <a:cubicBezTo>
                    <a:pt x="1488" y="1"/>
                    <a:pt x="1" y="1594"/>
                    <a:pt x="1" y="3560"/>
                  </a:cubicBezTo>
                  <a:cubicBezTo>
                    <a:pt x="1" y="5499"/>
                    <a:pt x="1488" y="7093"/>
                    <a:pt x="3347" y="7093"/>
                  </a:cubicBezTo>
                  <a:cubicBezTo>
                    <a:pt x="5207" y="7093"/>
                    <a:pt x="6721" y="5499"/>
                    <a:pt x="6721" y="3560"/>
                  </a:cubicBezTo>
                  <a:cubicBezTo>
                    <a:pt x="6721" y="1594"/>
                    <a:pt x="5207" y="1"/>
                    <a:pt x="3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2" name="Google Shape;1419;p29">
              <a:extLst>
                <a:ext uri="{FF2B5EF4-FFF2-40B4-BE49-F238E27FC236}">
                  <a16:creationId xmlns:a16="http://schemas.microsoft.com/office/drawing/2014/main" xmlns="" id="{02FC0A69-4F08-432A-84B7-3E074E8D8201}"/>
                </a:ext>
              </a:extLst>
            </p:cNvPr>
            <p:cNvSpPr/>
            <p:nvPr/>
          </p:nvSpPr>
          <p:spPr>
            <a:xfrm>
              <a:off x="3201375" y="945650"/>
              <a:ext cx="118225" cy="101300"/>
            </a:xfrm>
            <a:custGeom>
              <a:avLst/>
              <a:gdLst/>
              <a:ahLst/>
              <a:cxnLst/>
              <a:rect l="l" t="t" r="r" b="b"/>
              <a:pathLst>
                <a:path w="4729" h="4052" extrusionOk="0">
                  <a:moveTo>
                    <a:pt x="2670" y="1"/>
                  </a:moveTo>
                  <a:cubicBezTo>
                    <a:pt x="2157" y="1"/>
                    <a:pt x="1635" y="195"/>
                    <a:pt x="1223" y="625"/>
                  </a:cubicBezTo>
                  <a:cubicBezTo>
                    <a:pt x="1" y="1927"/>
                    <a:pt x="930" y="4052"/>
                    <a:pt x="2683" y="4052"/>
                  </a:cubicBezTo>
                  <a:cubicBezTo>
                    <a:pt x="3826" y="3999"/>
                    <a:pt x="4729" y="3069"/>
                    <a:pt x="4702" y="1927"/>
                  </a:cubicBezTo>
                  <a:cubicBezTo>
                    <a:pt x="4649" y="748"/>
                    <a:pt x="3676" y="1"/>
                    <a:pt x="2670"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3" name="Google Shape;1420;p29">
              <a:extLst>
                <a:ext uri="{FF2B5EF4-FFF2-40B4-BE49-F238E27FC236}">
                  <a16:creationId xmlns:a16="http://schemas.microsoft.com/office/drawing/2014/main" xmlns="" id="{5B3B097B-C8D7-4E9D-8382-CFE69E71F8ED}"/>
                </a:ext>
              </a:extLst>
            </p:cNvPr>
            <p:cNvSpPr/>
            <p:nvPr/>
          </p:nvSpPr>
          <p:spPr>
            <a:xfrm>
              <a:off x="4164250" y="951975"/>
              <a:ext cx="398475" cy="75075"/>
            </a:xfrm>
            <a:custGeom>
              <a:avLst/>
              <a:gdLst/>
              <a:ahLst/>
              <a:cxnLst/>
              <a:rect l="l" t="t" r="r" b="b"/>
              <a:pathLst>
                <a:path w="15939" h="3003" extrusionOk="0">
                  <a:moveTo>
                    <a:pt x="665" y="0"/>
                  </a:moveTo>
                  <a:cubicBezTo>
                    <a:pt x="320" y="0"/>
                    <a:pt x="1" y="293"/>
                    <a:pt x="1" y="665"/>
                  </a:cubicBezTo>
                  <a:lnTo>
                    <a:pt x="1" y="2338"/>
                  </a:lnTo>
                  <a:cubicBezTo>
                    <a:pt x="1" y="2683"/>
                    <a:pt x="320" y="3002"/>
                    <a:pt x="665" y="3002"/>
                  </a:cubicBezTo>
                  <a:lnTo>
                    <a:pt x="15274" y="3002"/>
                  </a:lnTo>
                  <a:cubicBezTo>
                    <a:pt x="15646" y="3002"/>
                    <a:pt x="15938" y="2683"/>
                    <a:pt x="15938" y="2338"/>
                  </a:cubicBezTo>
                  <a:lnTo>
                    <a:pt x="15938" y="665"/>
                  </a:lnTo>
                  <a:cubicBezTo>
                    <a:pt x="15938" y="293"/>
                    <a:pt x="15646" y="0"/>
                    <a:pt x="15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4" name="Google Shape;1421;p29">
              <a:extLst>
                <a:ext uri="{FF2B5EF4-FFF2-40B4-BE49-F238E27FC236}">
                  <a16:creationId xmlns:a16="http://schemas.microsoft.com/office/drawing/2014/main" xmlns="" id="{F278F2E7-04DB-45BD-B1E4-05FEA9F120CB}"/>
                </a:ext>
              </a:extLst>
            </p:cNvPr>
            <p:cNvSpPr/>
            <p:nvPr/>
          </p:nvSpPr>
          <p:spPr>
            <a:xfrm>
              <a:off x="3779950" y="433350"/>
              <a:ext cx="334375" cy="211925"/>
            </a:xfrm>
            <a:custGeom>
              <a:avLst/>
              <a:gdLst/>
              <a:ahLst/>
              <a:cxnLst/>
              <a:rect l="l" t="t" r="r" b="b"/>
              <a:pathLst>
                <a:path w="13375" h="8477" extrusionOk="0">
                  <a:moveTo>
                    <a:pt x="7856" y="0"/>
                  </a:moveTo>
                  <a:lnTo>
                    <a:pt x="3101" y="266"/>
                  </a:lnTo>
                  <a:cubicBezTo>
                    <a:pt x="2145" y="346"/>
                    <a:pt x="1348" y="1036"/>
                    <a:pt x="1136" y="1966"/>
                  </a:cubicBezTo>
                  <a:lnTo>
                    <a:pt x="206" y="6880"/>
                  </a:lnTo>
                  <a:cubicBezTo>
                    <a:pt x="0" y="7703"/>
                    <a:pt x="641" y="8476"/>
                    <a:pt x="1478" y="8476"/>
                  </a:cubicBezTo>
                  <a:cubicBezTo>
                    <a:pt x="1505" y="8476"/>
                    <a:pt x="1533" y="8475"/>
                    <a:pt x="1561" y="8474"/>
                  </a:cubicBezTo>
                  <a:lnTo>
                    <a:pt x="11840" y="8474"/>
                  </a:lnTo>
                  <a:cubicBezTo>
                    <a:pt x="11868" y="8475"/>
                    <a:pt x="11896" y="8476"/>
                    <a:pt x="11923" y="8476"/>
                  </a:cubicBezTo>
                  <a:cubicBezTo>
                    <a:pt x="12758" y="8476"/>
                    <a:pt x="13374" y="7703"/>
                    <a:pt x="13168" y="6880"/>
                  </a:cubicBezTo>
                  <a:lnTo>
                    <a:pt x="12504" y="3719"/>
                  </a:lnTo>
                  <a:cubicBezTo>
                    <a:pt x="12239" y="2683"/>
                    <a:pt x="11681" y="1780"/>
                    <a:pt x="10911" y="1063"/>
                  </a:cubicBezTo>
                  <a:lnTo>
                    <a:pt x="10804" y="983"/>
                  </a:lnTo>
                  <a:cubicBezTo>
                    <a:pt x="9954" y="346"/>
                    <a:pt x="8918" y="0"/>
                    <a:pt x="785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5" name="Google Shape;1422;p29">
              <a:extLst>
                <a:ext uri="{FF2B5EF4-FFF2-40B4-BE49-F238E27FC236}">
                  <a16:creationId xmlns:a16="http://schemas.microsoft.com/office/drawing/2014/main" xmlns="" id="{21D116E1-365B-4B82-B21D-3DE38F1C97F5}"/>
                </a:ext>
              </a:extLst>
            </p:cNvPr>
            <p:cNvSpPr/>
            <p:nvPr/>
          </p:nvSpPr>
          <p:spPr>
            <a:xfrm>
              <a:off x="3591850" y="456500"/>
              <a:ext cx="171875" cy="188775"/>
            </a:xfrm>
            <a:custGeom>
              <a:avLst/>
              <a:gdLst/>
              <a:ahLst/>
              <a:cxnLst/>
              <a:rect l="l" t="t" r="r" b="b"/>
              <a:pathLst>
                <a:path w="6875" h="7551" extrusionOk="0">
                  <a:moveTo>
                    <a:pt x="4172" y="1"/>
                  </a:moveTo>
                  <a:cubicBezTo>
                    <a:pt x="4136" y="1"/>
                    <a:pt x="4100" y="2"/>
                    <a:pt x="4064" y="4"/>
                  </a:cubicBezTo>
                  <a:lnTo>
                    <a:pt x="1727" y="190"/>
                  </a:lnTo>
                  <a:cubicBezTo>
                    <a:pt x="771" y="270"/>
                    <a:pt x="53" y="1040"/>
                    <a:pt x="0" y="1970"/>
                  </a:cubicBezTo>
                  <a:lnTo>
                    <a:pt x="0" y="5954"/>
                  </a:lnTo>
                  <a:cubicBezTo>
                    <a:pt x="0" y="6884"/>
                    <a:pt x="850" y="7548"/>
                    <a:pt x="1780" y="7548"/>
                  </a:cubicBezTo>
                  <a:lnTo>
                    <a:pt x="5313" y="7548"/>
                  </a:lnTo>
                  <a:cubicBezTo>
                    <a:pt x="5341" y="7549"/>
                    <a:pt x="5368" y="7550"/>
                    <a:pt x="5396" y="7550"/>
                  </a:cubicBezTo>
                  <a:cubicBezTo>
                    <a:pt x="6232" y="7550"/>
                    <a:pt x="6875" y="6776"/>
                    <a:pt x="6721" y="5927"/>
                  </a:cubicBezTo>
                  <a:lnTo>
                    <a:pt x="5977" y="1518"/>
                  </a:lnTo>
                  <a:cubicBezTo>
                    <a:pt x="5824" y="625"/>
                    <a:pt x="5057" y="1"/>
                    <a:pt x="417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6" name="Google Shape;1423;p29">
              <a:extLst>
                <a:ext uri="{FF2B5EF4-FFF2-40B4-BE49-F238E27FC236}">
                  <a16:creationId xmlns:a16="http://schemas.microsoft.com/office/drawing/2014/main" xmlns="" id="{EEFBAD7A-23B9-4D4D-AB2C-17B938105623}"/>
                </a:ext>
              </a:extLst>
            </p:cNvPr>
            <p:cNvSpPr/>
            <p:nvPr/>
          </p:nvSpPr>
          <p:spPr>
            <a:xfrm>
              <a:off x="3398675" y="467625"/>
              <a:ext cx="169250" cy="177600"/>
            </a:xfrm>
            <a:custGeom>
              <a:avLst/>
              <a:gdLst/>
              <a:ahLst/>
              <a:cxnLst/>
              <a:rect l="l" t="t" r="r" b="b"/>
              <a:pathLst>
                <a:path w="6770" h="7104" extrusionOk="0">
                  <a:moveTo>
                    <a:pt x="5270" y="0"/>
                  </a:moveTo>
                  <a:cubicBezTo>
                    <a:pt x="5213" y="0"/>
                    <a:pt x="5156" y="4"/>
                    <a:pt x="5098" y="11"/>
                  </a:cubicBezTo>
                  <a:lnTo>
                    <a:pt x="2734" y="196"/>
                  </a:lnTo>
                  <a:cubicBezTo>
                    <a:pt x="1751" y="329"/>
                    <a:pt x="980" y="1020"/>
                    <a:pt x="795" y="1976"/>
                  </a:cubicBezTo>
                  <a:lnTo>
                    <a:pt x="157" y="5509"/>
                  </a:lnTo>
                  <a:cubicBezTo>
                    <a:pt x="0" y="6345"/>
                    <a:pt x="640" y="7103"/>
                    <a:pt x="1494" y="7103"/>
                  </a:cubicBezTo>
                  <a:cubicBezTo>
                    <a:pt x="1509" y="7103"/>
                    <a:pt x="1524" y="7103"/>
                    <a:pt x="1538" y="7103"/>
                  </a:cubicBezTo>
                  <a:lnTo>
                    <a:pt x="5098" y="7103"/>
                  </a:lnTo>
                  <a:cubicBezTo>
                    <a:pt x="5113" y="7103"/>
                    <a:pt x="5129" y="7103"/>
                    <a:pt x="5145" y="7103"/>
                  </a:cubicBezTo>
                  <a:cubicBezTo>
                    <a:pt x="6002" y="7103"/>
                    <a:pt x="6745" y="6396"/>
                    <a:pt x="6745" y="5509"/>
                  </a:cubicBezTo>
                  <a:lnTo>
                    <a:pt x="6745" y="1525"/>
                  </a:lnTo>
                  <a:cubicBezTo>
                    <a:pt x="6769" y="681"/>
                    <a:pt x="6076" y="0"/>
                    <a:pt x="52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7" name="Google Shape;1424;p29">
              <a:extLst>
                <a:ext uri="{FF2B5EF4-FFF2-40B4-BE49-F238E27FC236}">
                  <a16:creationId xmlns:a16="http://schemas.microsoft.com/office/drawing/2014/main" xmlns="" id="{AA339F89-A442-40EA-AD56-59FF26CA66EC}"/>
                </a:ext>
              </a:extLst>
            </p:cNvPr>
            <p:cNvSpPr/>
            <p:nvPr/>
          </p:nvSpPr>
          <p:spPr>
            <a:xfrm>
              <a:off x="4222700" y="868975"/>
              <a:ext cx="307475" cy="16625"/>
            </a:xfrm>
            <a:custGeom>
              <a:avLst/>
              <a:gdLst/>
              <a:ahLst/>
              <a:cxnLst/>
              <a:rect l="l" t="t" r="r" b="b"/>
              <a:pathLst>
                <a:path w="12299" h="665" extrusionOk="0">
                  <a:moveTo>
                    <a:pt x="346" y="0"/>
                  </a:moveTo>
                  <a:cubicBezTo>
                    <a:pt x="160" y="0"/>
                    <a:pt x="0" y="160"/>
                    <a:pt x="0" y="345"/>
                  </a:cubicBezTo>
                  <a:cubicBezTo>
                    <a:pt x="0" y="505"/>
                    <a:pt x="160" y="664"/>
                    <a:pt x="346" y="664"/>
                  </a:cubicBezTo>
                  <a:lnTo>
                    <a:pt x="11953" y="664"/>
                  </a:lnTo>
                  <a:cubicBezTo>
                    <a:pt x="12139" y="664"/>
                    <a:pt x="12299" y="505"/>
                    <a:pt x="12299" y="345"/>
                  </a:cubicBezTo>
                  <a:cubicBezTo>
                    <a:pt x="12299" y="160"/>
                    <a:pt x="12139" y="0"/>
                    <a:pt x="11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8" name="Google Shape;1425;p29">
              <a:extLst>
                <a:ext uri="{FF2B5EF4-FFF2-40B4-BE49-F238E27FC236}">
                  <a16:creationId xmlns:a16="http://schemas.microsoft.com/office/drawing/2014/main" xmlns="" id="{C01D5712-3B92-4180-9E1E-2A6B5AA9F556}"/>
                </a:ext>
              </a:extLst>
            </p:cNvPr>
            <p:cNvSpPr/>
            <p:nvPr/>
          </p:nvSpPr>
          <p:spPr>
            <a:xfrm>
              <a:off x="4322300" y="827800"/>
              <a:ext cx="141475" cy="16625"/>
            </a:xfrm>
            <a:custGeom>
              <a:avLst/>
              <a:gdLst/>
              <a:ahLst/>
              <a:cxnLst/>
              <a:rect l="l" t="t" r="r" b="b"/>
              <a:pathLst>
                <a:path w="5659" h="665" extrusionOk="0">
                  <a:moveTo>
                    <a:pt x="346" y="0"/>
                  </a:moveTo>
                  <a:cubicBezTo>
                    <a:pt x="160" y="0"/>
                    <a:pt x="1" y="133"/>
                    <a:pt x="1" y="319"/>
                  </a:cubicBezTo>
                  <a:cubicBezTo>
                    <a:pt x="1" y="505"/>
                    <a:pt x="160" y="664"/>
                    <a:pt x="346" y="664"/>
                  </a:cubicBezTo>
                  <a:lnTo>
                    <a:pt x="5313" y="664"/>
                  </a:lnTo>
                  <a:cubicBezTo>
                    <a:pt x="5499" y="664"/>
                    <a:pt x="5659" y="505"/>
                    <a:pt x="5659" y="319"/>
                  </a:cubicBezTo>
                  <a:cubicBezTo>
                    <a:pt x="5659" y="133"/>
                    <a:pt x="5499" y="0"/>
                    <a:pt x="5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39" name="Google Shape;1426;p29">
              <a:extLst>
                <a:ext uri="{FF2B5EF4-FFF2-40B4-BE49-F238E27FC236}">
                  <a16:creationId xmlns:a16="http://schemas.microsoft.com/office/drawing/2014/main" xmlns="" id="{62B2A29B-3EF4-46B8-AE0F-AD3384112397}"/>
                </a:ext>
              </a:extLst>
            </p:cNvPr>
            <p:cNvSpPr/>
            <p:nvPr/>
          </p:nvSpPr>
          <p:spPr>
            <a:xfrm>
              <a:off x="4222700" y="910800"/>
              <a:ext cx="307475" cy="16625"/>
            </a:xfrm>
            <a:custGeom>
              <a:avLst/>
              <a:gdLst/>
              <a:ahLst/>
              <a:cxnLst/>
              <a:rect l="l" t="t" r="r" b="b"/>
              <a:pathLst>
                <a:path w="12299" h="665" extrusionOk="0">
                  <a:moveTo>
                    <a:pt x="346" y="1"/>
                  </a:moveTo>
                  <a:cubicBezTo>
                    <a:pt x="160" y="1"/>
                    <a:pt x="0" y="133"/>
                    <a:pt x="0" y="319"/>
                  </a:cubicBezTo>
                  <a:cubicBezTo>
                    <a:pt x="0" y="505"/>
                    <a:pt x="160" y="665"/>
                    <a:pt x="346" y="665"/>
                  </a:cubicBezTo>
                  <a:lnTo>
                    <a:pt x="11953" y="665"/>
                  </a:lnTo>
                  <a:cubicBezTo>
                    <a:pt x="12139" y="665"/>
                    <a:pt x="12299" y="505"/>
                    <a:pt x="12299" y="319"/>
                  </a:cubicBezTo>
                  <a:cubicBezTo>
                    <a:pt x="12299" y="133"/>
                    <a:pt x="12139" y="1"/>
                    <a:pt x="11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40" name="Google Shape;1427;p29">
              <a:extLst>
                <a:ext uri="{FF2B5EF4-FFF2-40B4-BE49-F238E27FC236}">
                  <a16:creationId xmlns:a16="http://schemas.microsoft.com/office/drawing/2014/main" xmlns="" id="{18B42A07-222A-4008-8F89-9122CBDADD39}"/>
                </a:ext>
              </a:extLst>
            </p:cNvPr>
            <p:cNvSpPr/>
            <p:nvPr/>
          </p:nvSpPr>
          <p:spPr>
            <a:xfrm>
              <a:off x="3368050" y="702950"/>
              <a:ext cx="373225" cy="16625"/>
            </a:xfrm>
            <a:custGeom>
              <a:avLst/>
              <a:gdLst/>
              <a:ahLst/>
              <a:cxnLst/>
              <a:rect l="l" t="t" r="r" b="b"/>
              <a:pathLst>
                <a:path w="14929" h="665" extrusionOk="0">
                  <a:moveTo>
                    <a:pt x="320" y="1"/>
                  </a:moveTo>
                  <a:cubicBezTo>
                    <a:pt x="134" y="1"/>
                    <a:pt x="1" y="160"/>
                    <a:pt x="1" y="346"/>
                  </a:cubicBezTo>
                  <a:cubicBezTo>
                    <a:pt x="1" y="505"/>
                    <a:pt x="134" y="665"/>
                    <a:pt x="320" y="665"/>
                  </a:cubicBezTo>
                  <a:lnTo>
                    <a:pt x="14610" y="665"/>
                  </a:lnTo>
                  <a:cubicBezTo>
                    <a:pt x="14769" y="665"/>
                    <a:pt x="14929" y="505"/>
                    <a:pt x="14929" y="346"/>
                  </a:cubicBezTo>
                  <a:cubicBezTo>
                    <a:pt x="14929" y="160"/>
                    <a:pt x="14769" y="1"/>
                    <a:pt x="14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41" name="Google Shape;1428;p29">
              <a:extLst>
                <a:ext uri="{FF2B5EF4-FFF2-40B4-BE49-F238E27FC236}">
                  <a16:creationId xmlns:a16="http://schemas.microsoft.com/office/drawing/2014/main" xmlns="" id="{6383B432-B2BC-4750-82F4-CB6A5AE84101}"/>
                </a:ext>
              </a:extLst>
            </p:cNvPr>
            <p:cNvSpPr/>
            <p:nvPr/>
          </p:nvSpPr>
          <p:spPr>
            <a:xfrm>
              <a:off x="3658250" y="744800"/>
              <a:ext cx="75075" cy="16625"/>
            </a:xfrm>
            <a:custGeom>
              <a:avLst/>
              <a:gdLst/>
              <a:ahLst/>
              <a:cxnLst/>
              <a:rect l="l" t="t" r="r" b="b"/>
              <a:pathLst>
                <a:path w="3003" h="665" extrusionOk="0">
                  <a:moveTo>
                    <a:pt x="346" y="0"/>
                  </a:moveTo>
                  <a:cubicBezTo>
                    <a:pt x="160" y="0"/>
                    <a:pt x="1" y="133"/>
                    <a:pt x="1" y="319"/>
                  </a:cubicBezTo>
                  <a:cubicBezTo>
                    <a:pt x="1" y="505"/>
                    <a:pt x="160" y="664"/>
                    <a:pt x="346" y="664"/>
                  </a:cubicBezTo>
                  <a:lnTo>
                    <a:pt x="2657" y="664"/>
                  </a:lnTo>
                  <a:cubicBezTo>
                    <a:pt x="2843" y="664"/>
                    <a:pt x="3002" y="505"/>
                    <a:pt x="3002" y="319"/>
                  </a:cubicBezTo>
                  <a:cubicBezTo>
                    <a:pt x="3002" y="133"/>
                    <a:pt x="2843" y="0"/>
                    <a:pt x="2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42" name="Google Shape;1429;p29">
              <a:extLst>
                <a:ext uri="{FF2B5EF4-FFF2-40B4-BE49-F238E27FC236}">
                  <a16:creationId xmlns:a16="http://schemas.microsoft.com/office/drawing/2014/main" xmlns="" id="{16FBB7AB-818F-433B-9FBD-7EF32667DA5E}"/>
                </a:ext>
              </a:extLst>
            </p:cNvPr>
            <p:cNvSpPr/>
            <p:nvPr/>
          </p:nvSpPr>
          <p:spPr>
            <a:xfrm>
              <a:off x="3376025" y="744800"/>
              <a:ext cx="75075" cy="16625"/>
            </a:xfrm>
            <a:custGeom>
              <a:avLst/>
              <a:gdLst/>
              <a:ahLst/>
              <a:cxnLst/>
              <a:rect l="l" t="t" r="r" b="b"/>
              <a:pathLst>
                <a:path w="3003" h="665" extrusionOk="0">
                  <a:moveTo>
                    <a:pt x="346" y="0"/>
                  </a:moveTo>
                  <a:cubicBezTo>
                    <a:pt x="160" y="0"/>
                    <a:pt x="1" y="133"/>
                    <a:pt x="1" y="319"/>
                  </a:cubicBezTo>
                  <a:cubicBezTo>
                    <a:pt x="1" y="505"/>
                    <a:pt x="160" y="664"/>
                    <a:pt x="346" y="664"/>
                  </a:cubicBezTo>
                  <a:lnTo>
                    <a:pt x="2657" y="664"/>
                  </a:lnTo>
                  <a:cubicBezTo>
                    <a:pt x="2843" y="664"/>
                    <a:pt x="3002" y="505"/>
                    <a:pt x="3002" y="319"/>
                  </a:cubicBezTo>
                  <a:cubicBezTo>
                    <a:pt x="3002" y="133"/>
                    <a:pt x="2843" y="0"/>
                    <a:pt x="2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spTree>
    <p:extLst>
      <p:ext uri="{BB962C8B-B14F-4D97-AF65-F5344CB8AC3E}">
        <p14:creationId xmlns:p14="http://schemas.microsoft.com/office/powerpoint/2010/main" val="3582728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grpSp>
        <p:nvGrpSpPr>
          <p:cNvPr id="1005" name="Google Shape;1005;p33"/>
          <p:cNvGrpSpPr/>
          <p:nvPr/>
        </p:nvGrpSpPr>
        <p:grpSpPr>
          <a:xfrm rot="-5400000" flipH="1">
            <a:off x="665620" y="-693070"/>
            <a:ext cx="877851" cy="2209091"/>
            <a:chOff x="-26858" y="-227337"/>
            <a:chExt cx="1093215" cy="2757917"/>
          </a:xfrm>
        </p:grpSpPr>
        <p:sp>
          <p:nvSpPr>
            <p:cNvPr id="1006" name="Google Shape;1006;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7" name="Google Shape;100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8" name="Google Shape;1008;p3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9" name="Google Shape;1009;p3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0" name="Google Shape;1010;p3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1" name="Google Shape;1011;p3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2" name="Google Shape;1012;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3" name="Google Shape;1013;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4" name="Google Shape;1014;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5" name="Google Shape;1015;p3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6" name="Google Shape;1016;p3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7" name="Google Shape;101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8" name="Google Shape;1018;p3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9" name="Google Shape;1019;p3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0" name="Google Shape;1020;p3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1" name="Google Shape;1021;p3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2" name="Google Shape;1022;p3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3" name="Google Shape;1023;p3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4" name="Google Shape;1024;p3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5" name="Google Shape;1025;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6" name="Google Shape;1026;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7" name="Google Shape;1027;p3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sp>
        <p:nvSpPr>
          <p:cNvPr id="40" name="Google Shape;2128;p63">
            <a:extLst>
              <a:ext uri="{FF2B5EF4-FFF2-40B4-BE49-F238E27FC236}">
                <a16:creationId xmlns:a16="http://schemas.microsoft.com/office/drawing/2014/main" xmlns="" id="{7D3AF113-F612-4571-B268-94E610D75099}"/>
              </a:ext>
            </a:extLst>
          </p:cNvPr>
          <p:cNvSpPr txBox="1">
            <a:spLocks/>
          </p:cNvSpPr>
          <p:nvPr/>
        </p:nvSpPr>
        <p:spPr>
          <a:xfrm>
            <a:off x="2135566" y="4379393"/>
            <a:ext cx="4872865" cy="58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latin typeface="Corbel" panose="020B0503020204020204" pitchFamily="34" charset="0"/>
              </a:rPr>
              <a:t>Principe de fonctionnement de la suspension adaptative</a:t>
            </a:r>
          </a:p>
        </p:txBody>
      </p:sp>
      <p:pic>
        <p:nvPicPr>
          <p:cNvPr id="5" name="Image 4">
            <a:extLst>
              <a:ext uri="{FF2B5EF4-FFF2-40B4-BE49-F238E27FC236}">
                <a16:creationId xmlns:a16="http://schemas.microsoft.com/office/drawing/2014/main" xmlns="" id="{0CC2A3C3-E278-4D4E-8E5F-E5458308D68D}"/>
              </a:ext>
            </a:extLst>
          </p:cNvPr>
          <p:cNvPicPr>
            <a:picLocks noChangeAspect="1"/>
          </p:cNvPicPr>
          <p:nvPr/>
        </p:nvPicPr>
        <p:blipFill>
          <a:blip r:embed="rId3"/>
          <a:stretch>
            <a:fillRect/>
          </a:stretch>
        </p:blipFill>
        <p:spPr>
          <a:xfrm>
            <a:off x="1893568" y="878976"/>
            <a:ext cx="5356862" cy="3471150"/>
          </a:xfrm>
          <a:prstGeom prst="rect">
            <a:avLst/>
          </a:prstGeom>
        </p:spPr>
      </p:pic>
    </p:spTree>
    <p:extLst>
      <p:ext uri="{BB962C8B-B14F-4D97-AF65-F5344CB8AC3E}">
        <p14:creationId xmlns:p14="http://schemas.microsoft.com/office/powerpoint/2010/main" val="808194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7" name="Google Shape;2007;p53"/>
          <p:cNvSpPr txBox="1">
            <a:spLocks noGrp="1"/>
          </p:cNvSpPr>
          <p:nvPr>
            <p:ph type="subTitle" idx="1"/>
          </p:nvPr>
        </p:nvSpPr>
        <p:spPr>
          <a:xfrm>
            <a:off x="1536909" y="4248150"/>
            <a:ext cx="5842500" cy="4572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400" dirty="0">
                <a:latin typeface="Corbel" panose="020B0503020204020204" pitchFamily="34" charset="0"/>
              </a:rPr>
              <a:t>Schémas descriptif de la suspension adaptative magnétique</a:t>
            </a:r>
            <a:endParaRPr sz="1400" dirty="0">
              <a:latin typeface="Corbel" panose="020B0503020204020204" pitchFamily="34" charset="0"/>
            </a:endParaRPr>
          </a:p>
        </p:txBody>
      </p:sp>
      <p:sp>
        <p:nvSpPr>
          <p:cNvPr id="4" name="Google Shape;683;p38"/>
          <p:cNvSpPr/>
          <p:nvPr/>
        </p:nvSpPr>
        <p:spPr>
          <a:xfrm>
            <a:off x="685800" y="361949"/>
            <a:ext cx="1938867"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algn="ctr"/>
            <a:endParaRPr lang="fr-FR" dirty="0">
              <a:solidFill>
                <a:schemeClr val="bg1"/>
              </a:solidFill>
              <a:latin typeface="Ubuntu" panose="020B0604020202020204" charset="0"/>
              <a:ea typeface="Kumbh Sans SemiBold"/>
              <a:cs typeface="Ubuntu" panose="020B0604020202020204" charset="0"/>
              <a:sym typeface="Kumbh Sans SemiBold"/>
            </a:endParaRPr>
          </a:p>
          <a:p>
            <a:pPr algn="ctr"/>
            <a:r>
              <a:rPr lang="fr-FR" sz="2000" dirty="0">
                <a:solidFill>
                  <a:schemeClr val="bg1"/>
                </a:solidFill>
                <a:latin typeface="Corbel" panose="020B0503020204020204" pitchFamily="34" charset="0"/>
                <a:ea typeface="Kumbh Sans SemiBold"/>
                <a:cs typeface="Ubuntu" panose="020B0604020202020204" charset="0"/>
                <a:sym typeface="Kumbh Sans SemiBold"/>
              </a:rPr>
              <a:t>1</a:t>
            </a:r>
            <a:r>
              <a:rPr lang="fr-FR" sz="2000" baseline="30000" dirty="0">
                <a:solidFill>
                  <a:schemeClr val="bg1"/>
                </a:solidFill>
                <a:latin typeface="Corbel" panose="020B0503020204020204" pitchFamily="34" charset="0"/>
                <a:ea typeface="Kumbh Sans SemiBold"/>
                <a:cs typeface="Ubuntu" panose="020B0604020202020204" charset="0"/>
                <a:sym typeface="Kumbh Sans SemiBold"/>
              </a:rPr>
              <a:t>er</a:t>
            </a:r>
            <a:r>
              <a:rPr lang="fr-FR" sz="2000" dirty="0">
                <a:solidFill>
                  <a:schemeClr val="bg1"/>
                </a:solidFill>
                <a:latin typeface="Corbel" panose="020B0503020204020204" pitchFamily="34" charset="0"/>
                <a:ea typeface="Kumbh Sans SemiBold"/>
                <a:cs typeface="Ubuntu" panose="020B0604020202020204" charset="0"/>
                <a:sym typeface="Kumbh Sans SemiBold"/>
              </a:rPr>
              <a:t> type</a:t>
            </a:r>
          </a:p>
          <a:p>
            <a:pPr marL="0" lvl="0" indent="0" algn="l" rtl="0">
              <a:spcBef>
                <a:spcPts val="0"/>
              </a:spcBef>
              <a:spcAft>
                <a:spcPts val="0"/>
              </a:spcAft>
              <a:buNone/>
            </a:pPr>
            <a:endParaRPr dirty="0"/>
          </a:p>
        </p:txBody>
      </p:sp>
      <p:pic>
        <p:nvPicPr>
          <p:cNvPr id="6" name="Image 5" descr="https://www.fiches-auto.fr/sdoms/shiatsu/uploaded/details-amortissement-pilote-magnetique.gif">
            <a:extLst>
              <a:ext uri="{FF2B5EF4-FFF2-40B4-BE49-F238E27FC236}">
                <a16:creationId xmlns:a16="http://schemas.microsoft.com/office/drawing/2014/main" xmlns="" id="{8D5886E2-620D-401F-B390-D3CD28F994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24848" y="971550"/>
            <a:ext cx="6066622" cy="3276600"/>
          </a:xfrm>
          <a:prstGeom prst="rect">
            <a:avLst/>
          </a:prstGeom>
          <a:noFill/>
          <a:ln>
            <a:noFill/>
          </a:ln>
        </p:spPr>
      </p:pic>
    </p:spTree>
    <p:extLst>
      <p:ext uri="{BB962C8B-B14F-4D97-AF65-F5344CB8AC3E}">
        <p14:creationId xmlns:p14="http://schemas.microsoft.com/office/powerpoint/2010/main" val="31300844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7" name="Google Shape;2007;p53"/>
          <p:cNvSpPr txBox="1">
            <a:spLocks noGrp="1"/>
          </p:cNvSpPr>
          <p:nvPr>
            <p:ph type="subTitle" idx="1"/>
          </p:nvPr>
        </p:nvSpPr>
        <p:spPr>
          <a:xfrm>
            <a:off x="1524000" y="4366832"/>
            <a:ext cx="5842500" cy="5334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1400" dirty="0">
                <a:latin typeface="Corbel" panose="020B0503020204020204" pitchFamily="34" charset="0"/>
              </a:rPr>
              <a:t>Schémas descriptif de la suspension adaptative par vanne</a:t>
            </a:r>
            <a:endParaRPr sz="1400" dirty="0">
              <a:latin typeface="Corbel" panose="020B0503020204020204" pitchFamily="34" charset="0"/>
            </a:endParaRPr>
          </a:p>
        </p:txBody>
      </p:sp>
      <p:sp>
        <p:nvSpPr>
          <p:cNvPr id="4" name="Google Shape;683;p38"/>
          <p:cNvSpPr/>
          <p:nvPr/>
        </p:nvSpPr>
        <p:spPr>
          <a:xfrm>
            <a:off x="609600" y="243267"/>
            <a:ext cx="2160900" cy="419400"/>
          </a:xfrm>
          <a:prstGeom prst="roundRect">
            <a:avLst>
              <a:gd name="adj" fmla="val 16667"/>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algn="ctr"/>
            <a:endParaRPr lang="fr-FR" dirty="0">
              <a:solidFill>
                <a:schemeClr val="bg1"/>
              </a:solidFill>
              <a:latin typeface="Ubuntu" panose="020B0604020202020204" charset="0"/>
              <a:ea typeface="Kumbh Sans SemiBold"/>
              <a:cs typeface="Ubuntu" panose="020B0604020202020204" charset="0"/>
              <a:sym typeface="Kumbh Sans SemiBold"/>
            </a:endParaRPr>
          </a:p>
          <a:p>
            <a:pPr lvl="0" algn="ctr"/>
            <a:r>
              <a:rPr lang="fr-FR" sz="2000" dirty="0">
                <a:solidFill>
                  <a:schemeClr val="bg1"/>
                </a:solidFill>
                <a:latin typeface="Corbel" panose="020B0503020204020204" pitchFamily="34" charset="0"/>
                <a:ea typeface="Kumbh Sans SemiBold"/>
                <a:cs typeface="Ubuntu" panose="020B0604020202020204" charset="0"/>
                <a:sym typeface="Kumbh Sans SemiBold"/>
              </a:rPr>
              <a:t>2</a:t>
            </a:r>
            <a:r>
              <a:rPr lang="fr-FR" sz="2000" baseline="30000" dirty="0">
                <a:solidFill>
                  <a:schemeClr val="bg1"/>
                </a:solidFill>
                <a:latin typeface="Corbel" panose="020B0503020204020204" pitchFamily="34" charset="0"/>
                <a:ea typeface="Kumbh Sans SemiBold"/>
                <a:cs typeface="Ubuntu" panose="020B0604020202020204" charset="0"/>
                <a:sym typeface="Kumbh Sans SemiBold"/>
              </a:rPr>
              <a:t>ème</a:t>
            </a:r>
            <a:r>
              <a:rPr lang="fr-FR" sz="2000" dirty="0">
                <a:solidFill>
                  <a:schemeClr val="bg1"/>
                </a:solidFill>
                <a:latin typeface="Corbel" panose="020B0503020204020204" pitchFamily="34" charset="0"/>
                <a:ea typeface="Kumbh Sans SemiBold"/>
                <a:cs typeface="Ubuntu" panose="020B0604020202020204" charset="0"/>
                <a:sym typeface="Kumbh Sans SemiBold"/>
              </a:rPr>
              <a:t> type</a:t>
            </a:r>
          </a:p>
          <a:p>
            <a:pPr marL="0" lvl="0" indent="0" algn="l" rtl="0">
              <a:spcBef>
                <a:spcPts val="0"/>
              </a:spcBef>
              <a:spcAft>
                <a:spcPts val="0"/>
              </a:spcAft>
              <a:buNone/>
            </a:pPr>
            <a:endParaRPr dirty="0"/>
          </a:p>
        </p:txBody>
      </p:sp>
      <p:pic>
        <p:nvPicPr>
          <p:cNvPr id="5" name="Image 4" descr="https://www.fiches-auto.fr/sdoms/shiatsu/uploaded/suspension-pilotee-vanne-externe.gif">
            <a:extLst>
              <a:ext uri="{FF2B5EF4-FFF2-40B4-BE49-F238E27FC236}">
                <a16:creationId xmlns:a16="http://schemas.microsoft.com/office/drawing/2014/main" xmlns="" id="{2E195897-BDB6-4592-BFD6-89792E1821AD}"/>
              </a:ext>
            </a:extLst>
          </p:cNvPr>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197350" y="742950"/>
            <a:ext cx="4736850" cy="3697165"/>
          </a:xfrm>
          <a:prstGeom prst="rect">
            <a:avLst/>
          </a:prstGeom>
          <a:noFill/>
          <a:ln>
            <a:noFill/>
          </a:ln>
        </p:spPr>
      </p:pic>
    </p:spTree>
    <p:extLst>
      <p:ext uri="{BB962C8B-B14F-4D97-AF65-F5344CB8AC3E}">
        <p14:creationId xmlns:p14="http://schemas.microsoft.com/office/powerpoint/2010/main" val="3770779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5" name="Google Shape;2441;p77">
            <a:extLst>
              <a:ext uri="{FF2B5EF4-FFF2-40B4-BE49-F238E27FC236}">
                <a16:creationId xmlns:a16="http://schemas.microsoft.com/office/drawing/2014/main" xmlns="" id="{1E811D25-F698-4395-9A9D-74E3E66AC682}"/>
              </a:ext>
            </a:extLst>
          </p:cNvPr>
          <p:cNvSpPr txBox="1">
            <a:spLocks/>
          </p:cNvSpPr>
          <p:nvPr/>
        </p:nvSpPr>
        <p:spPr>
          <a:xfrm>
            <a:off x="228600" y="171450"/>
            <a:ext cx="3147300" cy="5451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1pPr>
            <a:lvl2pPr marR="0" lvl="1"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2pPr>
            <a:lvl3pPr marR="0" lvl="2"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3pPr>
            <a:lvl4pPr marR="0" lvl="3"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4pPr>
            <a:lvl5pPr marR="0" lvl="4"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5pPr>
            <a:lvl6pPr marR="0" lvl="5"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6pPr>
            <a:lvl7pPr marR="0" lvl="6"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7pPr>
            <a:lvl8pPr marR="0" lvl="7"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8pPr>
            <a:lvl9pPr marR="0" lvl="8"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9pPr>
          </a:lstStyle>
          <a:p>
            <a:r>
              <a:rPr lang="fr-FR" sz="3000" dirty="0">
                <a:latin typeface="Corbel" panose="020B0503020204020204" pitchFamily="34" charset="0"/>
              </a:rPr>
              <a:t>Problématique</a:t>
            </a:r>
          </a:p>
        </p:txBody>
      </p:sp>
      <p:sp>
        <p:nvSpPr>
          <p:cNvPr id="6" name="Google Shape;2441;p77">
            <a:extLst>
              <a:ext uri="{FF2B5EF4-FFF2-40B4-BE49-F238E27FC236}">
                <a16:creationId xmlns:a16="http://schemas.microsoft.com/office/drawing/2014/main" xmlns="" id="{41E37FF1-2633-470C-BF48-3CAB60D25E3B}"/>
              </a:ext>
            </a:extLst>
          </p:cNvPr>
          <p:cNvSpPr txBox="1">
            <a:spLocks/>
          </p:cNvSpPr>
          <p:nvPr/>
        </p:nvSpPr>
        <p:spPr>
          <a:xfrm>
            <a:off x="2024555" y="3638550"/>
            <a:ext cx="5357619" cy="106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200"/>
              <a:buFont typeface="Barlow Condensed SemiBold"/>
              <a:buNone/>
              <a:defRPr sz="42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lnSpc>
                <a:spcPct val="100000"/>
              </a:lnSpc>
            </a:pPr>
            <a:r>
              <a:rPr lang="fr-FR" sz="2000" dirty="0">
                <a:latin typeface="Corbel" panose="020B0503020204020204" pitchFamily="34" charset="0"/>
              </a:rPr>
              <a:t>Quel système peut-on implanter pour résoudre ce problème ?</a:t>
            </a:r>
          </a:p>
        </p:txBody>
      </p:sp>
      <p:pic>
        <p:nvPicPr>
          <p:cNvPr id="7" name="Image 6">
            <a:extLst>
              <a:ext uri="{FF2B5EF4-FFF2-40B4-BE49-F238E27FC236}">
                <a16:creationId xmlns:a16="http://schemas.microsoft.com/office/drawing/2014/main" xmlns="" id="{05CA490D-897F-47B6-977D-24B843012BCC}"/>
              </a:ext>
            </a:extLst>
          </p:cNvPr>
          <p:cNvPicPr>
            <a:picLocks noChangeAspect="1"/>
          </p:cNvPicPr>
          <p:nvPr/>
        </p:nvPicPr>
        <p:blipFill>
          <a:blip r:embed="rId3"/>
          <a:stretch>
            <a:fillRect/>
          </a:stretch>
        </p:blipFill>
        <p:spPr>
          <a:xfrm>
            <a:off x="1883965" y="819150"/>
            <a:ext cx="5638800"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28248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 name="Parchemin : vertical 1">
            <a:extLst>
              <a:ext uri="{FF2B5EF4-FFF2-40B4-BE49-F238E27FC236}">
                <a16:creationId xmlns:a16="http://schemas.microsoft.com/office/drawing/2014/main" xmlns="" id="{2F6E855B-B6A4-4597-B16C-72A7ACE4FE9B}"/>
              </a:ext>
            </a:extLst>
          </p:cNvPr>
          <p:cNvSpPr/>
          <p:nvPr/>
        </p:nvSpPr>
        <p:spPr>
          <a:xfrm>
            <a:off x="380999" y="133350"/>
            <a:ext cx="5867399" cy="4876800"/>
          </a:xfrm>
          <a:prstGeom prst="verticalScroll">
            <a:avLst/>
          </a:prstGeom>
          <a:solidFill>
            <a:schemeClr val="bg2">
              <a:lumMod val="25000"/>
              <a:lumOff val="75000"/>
            </a:schemeClr>
          </a:solidFill>
          <a:ln>
            <a:solidFill>
              <a:schemeClr val="bg2">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xmlns="" id="{EB13C173-03A1-4B74-86BC-DB9AC4696AB3}"/>
              </a:ext>
            </a:extLst>
          </p:cNvPr>
          <p:cNvPicPr>
            <a:picLocks noChangeAspect="1"/>
          </p:cNvPicPr>
          <p:nvPr/>
        </p:nvPicPr>
        <p:blipFill>
          <a:blip r:embed="rId3"/>
          <a:stretch>
            <a:fillRect/>
          </a:stretch>
        </p:blipFill>
        <p:spPr>
          <a:xfrm>
            <a:off x="6134099" y="1733550"/>
            <a:ext cx="2688135" cy="2030857"/>
          </a:xfrm>
          <a:prstGeom prst="rect">
            <a:avLst/>
          </a:prstGeom>
        </p:spPr>
      </p:pic>
      <p:sp>
        <p:nvSpPr>
          <p:cNvPr id="3" name="ZoneTexte 2">
            <a:extLst>
              <a:ext uri="{FF2B5EF4-FFF2-40B4-BE49-F238E27FC236}">
                <a16:creationId xmlns:a16="http://schemas.microsoft.com/office/drawing/2014/main" xmlns="" id="{E6AA735F-9774-4ADF-BDAB-43E8788A763A}"/>
              </a:ext>
            </a:extLst>
          </p:cNvPr>
          <p:cNvSpPr txBox="1"/>
          <p:nvPr/>
        </p:nvSpPr>
        <p:spPr>
          <a:xfrm>
            <a:off x="1219200" y="1047750"/>
            <a:ext cx="4076698" cy="3631763"/>
          </a:xfrm>
          <a:prstGeom prst="rect">
            <a:avLst/>
          </a:prstGeom>
          <a:noFill/>
        </p:spPr>
        <p:txBody>
          <a:bodyPr wrap="square" rtlCol="0">
            <a:spAutoFit/>
          </a:bodyPr>
          <a:lstStyle/>
          <a:p>
            <a:pPr>
              <a:lnSpc>
                <a:spcPct val="150000"/>
              </a:lnSpc>
            </a:pPr>
            <a:r>
              <a:rPr lang="fr-FR" sz="1800" dirty="0">
                <a:solidFill>
                  <a:schemeClr val="accent3">
                    <a:lumMod val="60000"/>
                    <a:lumOff val="40000"/>
                  </a:schemeClr>
                </a:solidFill>
                <a:latin typeface="Corbel" panose="020B0503020204020204" pitchFamily="34" charset="0"/>
              </a:rPr>
              <a:t>Les objectifs prévus</a:t>
            </a:r>
          </a:p>
          <a:p>
            <a:pPr marL="285750" indent="-285750">
              <a:lnSpc>
                <a:spcPct val="150000"/>
              </a:lnSpc>
              <a:buFont typeface="Arial" panose="020B0604020202020204" pitchFamily="34" charset="0"/>
              <a:buChar char="•"/>
            </a:pPr>
            <a:r>
              <a:rPr lang="fr-FR" dirty="0">
                <a:latin typeface="Corbel" panose="020B0503020204020204" pitchFamily="34" charset="0"/>
              </a:rPr>
              <a:t>Introduire une suspension active intelligente qui réagit en fonction de la route .</a:t>
            </a:r>
          </a:p>
          <a:p>
            <a:pPr marL="285750" indent="-285750">
              <a:lnSpc>
                <a:spcPct val="150000"/>
              </a:lnSpc>
              <a:buFont typeface="Arial" panose="020B0604020202020204" pitchFamily="34" charset="0"/>
              <a:buChar char="•"/>
            </a:pPr>
            <a:r>
              <a:rPr lang="fr-FR" dirty="0">
                <a:latin typeface="Corbel" panose="020B0503020204020204" pitchFamily="34" charset="0"/>
              </a:rPr>
              <a:t>Effectuer le calibrage du niveau des amortisseurs pour régler le niveau </a:t>
            </a:r>
            <a:r>
              <a:rPr lang="fr-FR" dirty="0" err="1">
                <a:latin typeface="Corbel" panose="020B0503020204020204" pitchFamily="34" charset="0"/>
              </a:rPr>
              <a:t>gyrométrique</a:t>
            </a:r>
            <a:r>
              <a:rPr lang="fr-FR" dirty="0">
                <a:latin typeface="Corbel" panose="020B0503020204020204" pitchFamily="34" charset="0"/>
              </a:rPr>
              <a:t> du véhicule et maintenir le châssis stable, surtout dans les virages. </a:t>
            </a:r>
          </a:p>
          <a:p>
            <a:pPr marL="285750" indent="-285750">
              <a:lnSpc>
                <a:spcPct val="150000"/>
              </a:lnSpc>
              <a:buFont typeface="Arial" panose="020B0604020202020204" pitchFamily="34" charset="0"/>
              <a:buChar char="•"/>
            </a:pPr>
            <a:r>
              <a:rPr lang="fr-FR" dirty="0">
                <a:latin typeface="Corbel" panose="020B0503020204020204" pitchFamily="34" charset="0"/>
              </a:rPr>
              <a:t>Détecter et scanner la route pour analyser les obstacles et traiter le problème de façon préventive. </a:t>
            </a:r>
          </a:p>
          <a:p>
            <a:endParaRPr lang="fr-FR" dirty="0"/>
          </a:p>
        </p:txBody>
      </p:sp>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58166"/>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24" name="Google Shape;924;p32"/>
          <p:cNvSpPr txBox="1">
            <a:spLocks noGrp="1"/>
          </p:cNvSpPr>
          <p:nvPr>
            <p:ph type="ctrTitle"/>
          </p:nvPr>
        </p:nvSpPr>
        <p:spPr>
          <a:xfrm flipH="1">
            <a:off x="525334" y="123281"/>
            <a:ext cx="7630500" cy="577800"/>
          </a:xfrm>
          <a:prstGeom prst="rect">
            <a:avLst/>
          </a:prstGeom>
        </p:spPr>
        <p:txBody>
          <a:bodyPr spcFirstLastPara="1" wrap="square" lIns="91425" tIns="91425" rIns="91425" bIns="91425" anchor="b" anchorCtr="0">
            <a:noAutofit/>
          </a:bodyPr>
          <a:lstStyle/>
          <a:p>
            <a:pPr lvl="0">
              <a:buSzPts val="990"/>
            </a:pPr>
            <a:r>
              <a:rPr lang="fr-FR" dirty="0">
                <a:latin typeface="Corbel" pitchFamily="34" charset="0"/>
              </a:rPr>
              <a:t>Étude cinétique et choix de composants </a:t>
            </a:r>
            <a:endParaRPr dirty="0">
              <a:latin typeface="Corbel" pitchFamily="34" charset="0"/>
            </a:endParaRPr>
          </a:p>
        </p:txBody>
      </p:sp>
      <p:grpSp>
        <p:nvGrpSpPr>
          <p:cNvPr id="925" name="Google Shape;925;p32"/>
          <p:cNvGrpSpPr/>
          <p:nvPr/>
        </p:nvGrpSpPr>
        <p:grpSpPr>
          <a:xfrm rot="5400000">
            <a:off x="7633245" y="-693070"/>
            <a:ext cx="877851" cy="2209091"/>
            <a:chOff x="-26858" y="-227337"/>
            <a:chExt cx="1093215" cy="2757917"/>
          </a:xfrm>
        </p:grpSpPr>
        <p:sp>
          <p:nvSpPr>
            <p:cNvPr id="926" name="Google Shape;926;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7" name="Google Shape;92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8" name="Google Shape;928;p3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9" name="Google Shape;929;p3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0" name="Google Shape;930;p3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1" name="Google Shape;931;p3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2" name="Google Shape;932;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3" name="Google Shape;933;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4" name="Google Shape;934;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5" name="Google Shape;935;p3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6" name="Google Shape;936;p3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7" name="Google Shape;93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8" name="Google Shape;938;p3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9" name="Google Shape;939;p3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0" name="Google Shape;940;p3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1" name="Google Shape;941;p3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2" name="Google Shape;942;p3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3" name="Google Shape;943;p3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4" name="Google Shape;944;p3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5" name="Google Shape;945;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6" name="Google Shape;946;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7" name="Google Shape;947;p3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2" name="ZoneTexte 1">
            <a:extLst>
              <a:ext uri="{FF2B5EF4-FFF2-40B4-BE49-F238E27FC236}">
                <a16:creationId xmlns:a16="http://schemas.microsoft.com/office/drawing/2014/main" xmlns="" id="{AC0EFF01-0D29-462C-A6EC-8454707040CD}"/>
              </a:ext>
            </a:extLst>
          </p:cNvPr>
          <p:cNvSpPr txBox="1"/>
          <p:nvPr/>
        </p:nvSpPr>
        <p:spPr>
          <a:xfrm>
            <a:off x="3256589" y="4393718"/>
            <a:ext cx="3276600" cy="307777"/>
          </a:xfrm>
          <a:prstGeom prst="rect">
            <a:avLst/>
          </a:prstGeom>
          <a:noFill/>
        </p:spPr>
        <p:txBody>
          <a:bodyPr wrap="square" rtlCol="0">
            <a:spAutoFit/>
          </a:bodyPr>
          <a:lstStyle/>
          <a:p>
            <a:r>
              <a:rPr lang="fr-FR" dirty="0">
                <a:latin typeface="Corbel" panose="020B0503020204020204" pitchFamily="34" charset="0"/>
              </a:rPr>
              <a:t>Les forces exercé sur le véhicule</a:t>
            </a:r>
          </a:p>
        </p:txBody>
      </p:sp>
      <p:pic>
        <p:nvPicPr>
          <p:cNvPr id="4" name="Image 3">
            <a:extLst>
              <a:ext uri="{FF2B5EF4-FFF2-40B4-BE49-F238E27FC236}">
                <a16:creationId xmlns:a16="http://schemas.microsoft.com/office/drawing/2014/main" xmlns="" id="{CD30936A-AD3F-4A4F-9415-FC4D08F8589D}"/>
              </a:ext>
            </a:extLst>
          </p:cNvPr>
          <p:cNvPicPr>
            <a:picLocks noChangeAspect="1"/>
          </p:cNvPicPr>
          <p:nvPr/>
        </p:nvPicPr>
        <p:blipFill>
          <a:blip r:embed="rId3"/>
          <a:stretch>
            <a:fillRect/>
          </a:stretch>
        </p:blipFill>
        <p:spPr>
          <a:xfrm>
            <a:off x="1163898" y="1053209"/>
            <a:ext cx="6701168" cy="3249587"/>
          </a:xfrm>
          <a:prstGeom prst="rect">
            <a:avLst/>
          </a:prstGeom>
          <a:ln>
            <a:noFill/>
          </a:ln>
        </p:spPr>
      </p:pic>
      <p:sp>
        <p:nvSpPr>
          <p:cNvPr id="19" name="Ellipse 18">
            <a:extLst>
              <a:ext uri="{FF2B5EF4-FFF2-40B4-BE49-F238E27FC236}">
                <a16:creationId xmlns:a16="http://schemas.microsoft.com/office/drawing/2014/main" xmlns="" id="{6300D28F-9351-4800-BA92-80AB4B03A638}"/>
              </a:ext>
            </a:extLst>
          </p:cNvPr>
          <p:cNvSpPr/>
          <p:nvPr/>
        </p:nvSpPr>
        <p:spPr>
          <a:xfrm>
            <a:off x="4896812" y="3060700"/>
            <a:ext cx="914400" cy="76835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5" name="Ellipse 44">
            <a:extLst>
              <a:ext uri="{FF2B5EF4-FFF2-40B4-BE49-F238E27FC236}">
                <a16:creationId xmlns:a16="http://schemas.microsoft.com/office/drawing/2014/main" xmlns="" id="{395B0C72-1666-4743-BB5F-7D070474C527}"/>
              </a:ext>
            </a:extLst>
          </p:cNvPr>
          <p:cNvSpPr/>
          <p:nvPr/>
        </p:nvSpPr>
        <p:spPr>
          <a:xfrm>
            <a:off x="6371450" y="3060700"/>
            <a:ext cx="914400" cy="762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Organigramme : Connecteur 19">
            <a:extLst>
              <a:ext uri="{FF2B5EF4-FFF2-40B4-BE49-F238E27FC236}">
                <a16:creationId xmlns:a16="http://schemas.microsoft.com/office/drawing/2014/main" xmlns="" id="{0B978779-8C2D-4566-B5FD-E419D1B9D94C}"/>
              </a:ext>
            </a:extLst>
          </p:cNvPr>
          <p:cNvSpPr/>
          <p:nvPr/>
        </p:nvSpPr>
        <p:spPr>
          <a:xfrm>
            <a:off x="1692566" y="3095625"/>
            <a:ext cx="914400" cy="762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Organigramme : Connecteur 46">
            <a:extLst>
              <a:ext uri="{FF2B5EF4-FFF2-40B4-BE49-F238E27FC236}">
                <a16:creationId xmlns:a16="http://schemas.microsoft.com/office/drawing/2014/main" xmlns="" id="{E8B451F7-D3D5-410A-AB78-359A33139FCC}"/>
              </a:ext>
            </a:extLst>
          </p:cNvPr>
          <p:cNvSpPr/>
          <p:nvPr/>
        </p:nvSpPr>
        <p:spPr>
          <a:xfrm>
            <a:off x="3256589" y="3051175"/>
            <a:ext cx="990600" cy="76200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805912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 name="Google Shape;677;p37">
            <a:extLst>
              <a:ext uri="{FF2B5EF4-FFF2-40B4-BE49-F238E27FC236}">
                <a16:creationId xmlns:a16="http://schemas.microsoft.com/office/drawing/2014/main" xmlns="" id="{00FCD4AB-7304-4268-B733-8E3444E9ECFB}"/>
              </a:ext>
            </a:extLst>
          </p:cNvPr>
          <p:cNvSpPr/>
          <p:nvPr/>
        </p:nvSpPr>
        <p:spPr>
          <a:xfrm>
            <a:off x="4632715" y="0"/>
            <a:ext cx="4511285" cy="2033537"/>
          </a:xfrm>
          <a:custGeom>
            <a:avLst/>
            <a:gdLst/>
            <a:ahLst/>
            <a:cxnLst/>
            <a:rect l="l" t="t" r="r" b="b"/>
            <a:pathLst>
              <a:path w="336412" h="92444" extrusionOk="0">
                <a:moveTo>
                  <a:pt x="0" y="0"/>
                </a:moveTo>
                <a:cubicBezTo>
                  <a:pt x="7646" y="4750"/>
                  <a:pt x="25196" y="24444"/>
                  <a:pt x="45874" y="28498"/>
                </a:cubicBezTo>
                <a:cubicBezTo>
                  <a:pt x="66552" y="32553"/>
                  <a:pt x="98583" y="20852"/>
                  <a:pt x="124069" y="24327"/>
                </a:cubicBezTo>
                <a:cubicBezTo>
                  <a:pt x="149555" y="27802"/>
                  <a:pt x="171739" y="46048"/>
                  <a:pt x="198789" y="49350"/>
                </a:cubicBezTo>
                <a:cubicBezTo>
                  <a:pt x="225839" y="52652"/>
                  <a:pt x="263431" y="36955"/>
                  <a:pt x="286368" y="44137"/>
                </a:cubicBezTo>
                <a:cubicBezTo>
                  <a:pt x="309305" y="51319"/>
                  <a:pt x="328071" y="84393"/>
                  <a:pt x="336412" y="92444"/>
                </a:cubicBezTo>
              </a:path>
            </a:pathLst>
          </a:custGeom>
          <a:noFill/>
          <a:ln w="19050" cap="flat" cmpd="sng">
            <a:solidFill>
              <a:schemeClr val="dk2"/>
            </a:solidFill>
            <a:prstDash val="dash"/>
            <a:round/>
            <a:headEnd type="none" w="med" len="med"/>
            <a:tailEnd type="none" w="med" len="med"/>
          </a:ln>
        </p:spPr>
      </p:sp>
      <p:sp>
        <p:nvSpPr>
          <p:cNvPr id="3" name="Google Shape;678;p37">
            <a:extLst>
              <a:ext uri="{FF2B5EF4-FFF2-40B4-BE49-F238E27FC236}">
                <a16:creationId xmlns:a16="http://schemas.microsoft.com/office/drawing/2014/main" xmlns="" id="{A3216850-872E-4DF2-9EE2-A6DC6238E4AE}"/>
              </a:ext>
            </a:extLst>
          </p:cNvPr>
          <p:cNvSpPr/>
          <p:nvPr/>
        </p:nvSpPr>
        <p:spPr>
          <a:xfrm>
            <a:off x="6338804" y="3562350"/>
            <a:ext cx="2805196" cy="2082325"/>
          </a:xfrm>
          <a:custGeom>
            <a:avLst/>
            <a:gdLst/>
            <a:ahLst/>
            <a:cxnLst/>
            <a:rect l="l" t="t" r="r" b="b"/>
            <a:pathLst>
              <a:path w="146409" h="83293" extrusionOk="0">
                <a:moveTo>
                  <a:pt x="0" y="83293"/>
                </a:moveTo>
                <a:cubicBezTo>
                  <a:pt x="5329" y="77790"/>
                  <a:pt x="13691" y="57934"/>
                  <a:pt x="31973" y="50277"/>
                </a:cubicBezTo>
                <a:cubicBezTo>
                  <a:pt x="50256" y="42621"/>
                  <a:pt x="90622" y="45734"/>
                  <a:pt x="109695" y="37354"/>
                </a:cubicBezTo>
                <a:cubicBezTo>
                  <a:pt x="128768" y="28975"/>
                  <a:pt x="140290" y="6226"/>
                  <a:pt x="146409" y="0"/>
                </a:cubicBezTo>
              </a:path>
            </a:pathLst>
          </a:custGeom>
          <a:noFill/>
          <a:ln w="19050" cap="flat" cmpd="sng">
            <a:solidFill>
              <a:schemeClr val="dk2"/>
            </a:solidFill>
            <a:prstDash val="dash"/>
            <a:round/>
            <a:headEnd type="none" w="med" len="med"/>
            <a:tailEnd type="none" w="med" len="med"/>
          </a:ln>
        </p:spPr>
      </p:sp>
      <p:sp>
        <p:nvSpPr>
          <p:cNvPr id="4" name="Google Shape;662;p37">
            <a:extLst>
              <a:ext uri="{FF2B5EF4-FFF2-40B4-BE49-F238E27FC236}">
                <a16:creationId xmlns:a16="http://schemas.microsoft.com/office/drawing/2014/main" xmlns="" id="{F3C319CD-75A9-4B23-865A-2207811A8E6F}"/>
              </a:ext>
            </a:extLst>
          </p:cNvPr>
          <p:cNvSpPr/>
          <p:nvPr/>
        </p:nvSpPr>
        <p:spPr>
          <a:xfrm>
            <a:off x="838200" y="3032691"/>
            <a:ext cx="734950" cy="2110809"/>
          </a:xfrm>
          <a:custGeom>
            <a:avLst/>
            <a:gdLst/>
            <a:ahLst/>
            <a:cxnLst/>
            <a:rect l="l" t="t" r="r" b="b"/>
            <a:pathLst>
              <a:path w="29398" h="80673" extrusionOk="0">
                <a:moveTo>
                  <a:pt x="26287" y="0"/>
                </a:moveTo>
                <a:cubicBezTo>
                  <a:pt x="21911" y="1949"/>
                  <a:pt x="-485" y="6643"/>
                  <a:pt x="32" y="11695"/>
                </a:cubicBezTo>
                <a:cubicBezTo>
                  <a:pt x="549" y="16747"/>
                  <a:pt x="29271" y="21839"/>
                  <a:pt x="29390" y="30312"/>
                </a:cubicBezTo>
                <a:cubicBezTo>
                  <a:pt x="29509" y="38785"/>
                  <a:pt x="788" y="54140"/>
                  <a:pt x="748" y="62533"/>
                </a:cubicBezTo>
                <a:cubicBezTo>
                  <a:pt x="708" y="70927"/>
                  <a:pt x="24417" y="77650"/>
                  <a:pt x="29151" y="80673"/>
                </a:cubicBezTo>
              </a:path>
            </a:pathLst>
          </a:custGeom>
          <a:noFill/>
          <a:ln w="19050" cap="flat" cmpd="sng">
            <a:solidFill>
              <a:schemeClr val="dk2"/>
            </a:solidFill>
            <a:prstDash val="dash"/>
            <a:round/>
            <a:headEnd type="none" w="med" len="med"/>
            <a:tailEnd type="none" w="med" len="med"/>
          </a:ln>
        </p:spPr>
      </p:sp>
      <p:pic>
        <p:nvPicPr>
          <p:cNvPr id="5" name="Image 4">
            <a:extLst>
              <a:ext uri="{FF2B5EF4-FFF2-40B4-BE49-F238E27FC236}">
                <a16:creationId xmlns:a16="http://schemas.microsoft.com/office/drawing/2014/main" xmlns="" id="{74E4B44C-23C6-4F4A-8585-817F47BC0E8B}"/>
              </a:ext>
            </a:extLst>
          </p:cNvPr>
          <p:cNvPicPr>
            <a:picLocks noChangeAspect="1"/>
          </p:cNvPicPr>
          <p:nvPr/>
        </p:nvPicPr>
        <p:blipFill>
          <a:blip r:embed="rId3"/>
          <a:stretch>
            <a:fillRect/>
          </a:stretch>
        </p:blipFill>
        <p:spPr>
          <a:xfrm>
            <a:off x="533400" y="590550"/>
            <a:ext cx="4267200" cy="37694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oogle Shape;925;p32">
            <a:extLst>
              <a:ext uri="{FF2B5EF4-FFF2-40B4-BE49-F238E27FC236}">
                <a16:creationId xmlns:a16="http://schemas.microsoft.com/office/drawing/2014/main" xmlns="" id="{87DA5DDB-9DE7-41C5-9062-5C3D5312EB26}"/>
              </a:ext>
            </a:extLst>
          </p:cNvPr>
          <p:cNvGrpSpPr/>
          <p:nvPr/>
        </p:nvGrpSpPr>
        <p:grpSpPr>
          <a:xfrm rot="5400000">
            <a:off x="7600529" y="-656095"/>
            <a:ext cx="877851" cy="2209091"/>
            <a:chOff x="-26858" y="-227337"/>
            <a:chExt cx="1093215" cy="2757917"/>
          </a:xfrm>
        </p:grpSpPr>
        <p:sp>
          <p:nvSpPr>
            <p:cNvPr id="8" name="Google Shape;926;p32">
              <a:extLst>
                <a:ext uri="{FF2B5EF4-FFF2-40B4-BE49-F238E27FC236}">
                  <a16:creationId xmlns:a16="http://schemas.microsoft.com/office/drawing/2014/main" xmlns="" id="{46D63E42-F011-4EE0-BE17-4FABA339F28B}"/>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7;p32">
              <a:extLst>
                <a:ext uri="{FF2B5EF4-FFF2-40B4-BE49-F238E27FC236}">
                  <a16:creationId xmlns:a16="http://schemas.microsoft.com/office/drawing/2014/main" xmlns="" id="{E6AF13C3-970C-49B4-BB2D-4DBAF09E1521}"/>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8;p32">
              <a:extLst>
                <a:ext uri="{FF2B5EF4-FFF2-40B4-BE49-F238E27FC236}">
                  <a16:creationId xmlns:a16="http://schemas.microsoft.com/office/drawing/2014/main" xmlns="" id="{6AE03D18-90DE-4007-9556-03A129FBAE54}"/>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29;p32">
              <a:extLst>
                <a:ext uri="{FF2B5EF4-FFF2-40B4-BE49-F238E27FC236}">
                  <a16:creationId xmlns:a16="http://schemas.microsoft.com/office/drawing/2014/main" xmlns="" id="{242C5A84-346D-4DDA-85AB-6825FC492890}"/>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0;p32">
              <a:extLst>
                <a:ext uri="{FF2B5EF4-FFF2-40B4-BE49-F238E27FC236}">
                  <a16:creationId xmlns:a16="http://schemas.microsoft.com/office/drawing/2014/main" xmlns="" id="{4C5D5164-BBAC-4901-A66A-C0841755F828}"/>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1;p32">
              <a:extLst>
                <a:ext uri="{FF2B5EF4-FFF2-40B4-BE49-F238E27FC236}">
                  <a16:creationId xmlns:a16="http://schemas.microsoft.com/office/drawing/2014/main" xmlns="" id="{717D2A40-ED88-43E8-BD70-0F0B58F1EB7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2;p32">
              <a:extLst>
                <a:ext uri="{FF2B5EF4-FFF2-40B4-BE49-F238E27FC236}">
                  <a16:creationId xmlns:a16="http://schemas.microsoft.com/office/drawing/2014/main" xmlns="" id="{D1EE8584-51CF-470D-8B4F-7A7FB75BBCDA}"/>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3;p32">
              <a:extLst>
                <a:ext uri="{FF2B5EF4-FFF2-40B4-BE49-F238E27FC236}">
                  <a16:creationId xmlns:a16="http://schemas.microsoft.com/office/drawing/2014/main" xmlns="" id="{E5423F61-970E-44DC-82B2-B6AFA770BC6D}"/>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4;p32">
              <a:extLst>
                <a:ext uri="{FF2B5EF4-FFF2-40B4-BE49-F238E27FC236}">
                  <a16:creationId xmlns:a16="http://schemas.microsoft.com/office/drawing/2014/main" xmlns="" id="{5849A9D8-9EE7-4300-B9A3-91675F70EE95}"/>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5;p32">
              <a:extLst>
                <a:ext uri="{FF2B5EF4-FFF2-40B4-BE49-F238E27FC236}">
                  <a16:creationId xmlns:a16="http://schemas.microsoft.com/office/drawing/2014/main" xmlns="" id="{8B5E0280-09D9-431A-A19A-16921E6AFFAD}"/>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6;p32">
              <a:extLst>
                <a:ext uri="{FF2B5EF4-FFF2-40B4-BE49-F238E27FC236}">
                  <a16:creationId xmlns:a16="http://schemas.microsoft.com/office/drawing/2014/main" xmlns="" id="{C76E537E-E4B6-4085-82A4-55F4328BF551}"/>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7;p32">
              <a:extLst>
                <a:ext uri="{FF2B5EF4-FFF2-40B4-BE49-F238E27FC236}">
                  <a16:creationId xmlns:a16="http://schemas.microsoft.com/office/drawing/2014/main" xmlns="" id="{9E9E3252-402F-4332-8B3C-E7A731516B74}"/>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8;p32">
              <a:extLst>
                <a:ext uri="{FF2B5EF4-FFF2-40B4-BE49-F238E27FC236}">
                  <a16:creationId xmlns:a16="http://schemas.microsoft.com/office/drawing/2014/main" xmlns="" id="{B51B4750-4537-4625-B0A9-4566ED3A705E}"/>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9;p32">
              <a:extLst>
                <a:ext uri="{FF2B5EF4-FFF2-40B4-BE49-F238E27FC236}">
                  <a16:creationId xmlns:a16="http://schemas.microsoft.com/office/drawing/2014/main" xmlns="" id="{490D49B5-DA2F-4ECD-A881-8EA2FA59A050}"/>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0;p32">
              <a:extLst>
                <a:ext uri="{FF2B5EF4-FFF2-40B4-BE49-F238E27FC236}">
                  <a16:creationId xmlns:a16="http://schemas.microsoft.com/office/drawing/2014/main" xmlns="" id="{EB502A85-94D6-4FDA-B66C-D82B39F2FEB4}"/>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1;p32">
              <a:extLst>
                <a:ext uri="{FF2B5EF4-FFF2-40B4-BE49-F238E27FC236}">
                  <a16:creationId xmlns:a16="http://schemas.microsoft.com/office/drawing/2014/main" xmlns="" id="{96AE6C70-322A-47F9-A250-D25662DCF893}"/>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2;p32">
              <a:extLst>
                <a:ext uri="{FF2B5EF4-FFF2-40B4-BE49-F238E27FC236}">
                  <a16:creationId xmlns:a16="http://schemas.microsoft.com/office/drawing/2014/main" xmlns="" id="{D4760440-812C-437F-B832-D4F36213F75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3;p32">
              <a:extLst>
                <a:ext uri="{FF2B5EF4-FFF2-40B4-BE49-F238E27FC236}">
                  <a16:creationId xmlns:a16="http://schemas.microsoft.com/office/drawing/2014/main" xmlns="" id="{26D6C7AE-EF0F-436F-9D36-22141386BC90}"/>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4;p32">
              <a:extLst>
                <a:ext uri="{FF2B5EF4-FFF2-40B4-BE49-F238E27FC236}">
                  <a16:creationId xmlns:a16="http://schemas.microsoft.com/office/drawing/2014/main" xmlns="" id="{308B42E7-2B26-42DC-8044-44BF77A629F9}"/>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5;p32">
              <a:extLst>
                <a:ext uri="{FF2B5EF4-FFF2-40B4-BE49-F238E27FC236}">
                  <a16:creationId xmlns:a16="http://schemas.microsoft.com/office/drawing/2014/main" xmlns="" id="{E806E40B-2A58-4F0D-9569-D6A94CEDE6DF}"/>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6;p32">
              <a:extLst>
                <a:ext uri="{FF2B5EF4-FFF2-40B4-BE49-F238E27FC236}">
                  <a16:creationId xmlns:a16="http://schemas.microsoft.com/office/drawing/2014/main" xmlns="" id="{40453540-57F3-4051-8528-3DB70D67202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9" name="Google Shape;947;p32">
              <a:extLst>
                <a:ext uri="{FF2B5EF4-FFF2-40B4-BE49-F238E27FC236}">
                  <a16:creationId xmlns:a16="http://schemas.microsoft.com/office/drawing/2014/main" xmlns="" id="{0064AFA8-4AA3-4611-A77E-FB8EE368DDC3}"/>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1" name="ZoneTexte 30">
            <a:extLst>
              <a:ext uri="{FF2B5EF4-FFF2-40B4-BE49-F238E27FC236}">
                <a16:creationId xmlns:a16="http://schemas.microsoft.com/office/drawing/2014/main" xmlns="" id="{29161B78-09AB-408A-B3B6-B8CC9E9B9C32}"/>
              </a:ext>
            </a:extLst>
          </p:cNvPr>
          <p:cNvSpPr txBox="1"/>
          <p:nvPr/>
        </p:nvSpPr>
        <p:spPr>
          <a:xfrm>
            <a:off x="5097834" y="2279362"/>
            <a:ext cx="3048000" cy="584775"/>
          </a:xfrm>
          <a:prstGeom prst="rect">
            <a:avLst/>
          </a:prstGeom>
          <a:noFill/>
        </p:spPr>
        <p:txBody>
          <a:bodyPr wrap="square" rtlCol="0">
            <a:spAutoFit/>
          </a:bodyPr>
          <a:lstStyle/>
          <a:p>
            <a:r>
              <a:rPr lang="fr-FR" sz="1800" dirty="0">
                <a:solidFill>
                  <a:schemeClr val="tx2"/>
                </a:solidFill>
                <a:latin typeface="Corbel" panose="020B0503020204020204" pitchFamily="34" charset="0"/>
              </a:rPr>
              <a:t>La force centrifuge : </a:t>
            </a:r>
            <a:r>
              <a:rPr lang="fr-FR" sz="1800" i="1" dirty="0" err="1">
                <a:latin typeface="Corbel" panose="020B0503020204020204" pitchFamily="34" charset="0"/>
                <a:ea typeface="Calibri" panose="020F0502020204030204" pitchFamily="34" charset="0"/>
              </a:rPr>
              <a:t>Fc</a:t>
            </a:r>
            <a:r>
              <a:rPr lang="fr-FR" sz="1800" i="1" dirty="0">
                <a:latin typeface="Corbel" panose="020B0503020204020204" pitchFamily="34" charset="0"/>
                <a:ea typeface="Calibri" panose="020F0502020204030204" pitchFamily="34" charset="0"/>
              </a:rPr>
              <a:t> </a:t>
            </a:r>
            <a:r>
              <a:rPr lang="fr-FR" sz="1800" dirty="0">
                <a:latin typeface="Corbel" panose="020B0503020204020204" pitchFamily="34" charset="0"/>
                <a:ea typeface="Cambria" panose="02040503050406030204" pitchFamily="18" charset="0"/>
                <a:cs typeface="Cambria" panose="02040503050406030204" pitchFamily="18" charset="0"/>
              </a:rPr>
              <a:t>= </a:t>
            </a:r>
            <a:r>
              <a:rPr lang="fr-FR" sz="1800" i="1" dirty="0">
                <a:latin typeface="Corbel" panose="020B0503020204020204" pitchFamily="34" charset="0"/>
                <a:ea typeface="Calibri" panose="020F0502020204030204" pitchFamily="34" charset="0"/>
              </a:rPr>
              <a:t>mv</a:t>
            </a:r>
            <a:r>
              <a:rPr lang="fr-FR" sz="1800" baseline="30000" dirty="0">
                <a:latin typeface="Corbel" panose="020B0503020204020204" pitchFamily="34" charset="0"/>
                <a:ea typeface="RomanC" panose="00000400000000000000" pitchFamily="2" charset="0"/>
              </a:rPr>
              <a:t>2</a:t>
            </a:r>
            <a:r>
              <a:rPr lang="fr-FR" sz="1800" dirty="0">
                <a:latin typeface="Corbel" panose="020B0503020204020204" pitchFamily="34" charset="0"/>
                <a:ea typeface="Calibri" panose="020F0502020204030204" pitchFamily="34" charset="0"/>
              </a:rPr>
              <a:t>/</a:t>
            </a:r>
            <a:r>
              <a:rPr lang="fr-FR" sz="1800" i="1" dirty="0">
                <a:latin typeface="Corbel" panose="020B0503020204020204" pitchFamily="34" charset="0"/>
                <a:ea typeface="Calibri" panose="020F0502020204030204" pitchFamily="34" charset="0"/>
              </a:rPr>
              <a:t>r</a:t>
            </a:r>
            <a:endParaRPr lang="fr-FR" sz="1800" dirty="0">
              <a:latin typeface="Corbel" panose="020B0503020204020204" pitchFamily="34" charset="0"/>
              <a:ea typeface="Calibri" panose="020F0502020204030204" pitchFamily="34" charset="0"/>
            </a:endParaRPr>
          </a:p>
          <a:p>
            <a:endParaRPr lang="fr-FR" dirty="0"/>
          </a:p>
        </p:txBody>
      </p:sp>
      <p:sp>
        <p:nvSpPr>
          <p:cNvPr id="32" name="Rectangle 31">
            <a:extLst>
              <a:ext uri="{FF2B5EF4-FFF2-40B4-BE49-F238E27FC236}">
                <a16:creationId xmlns:a16="http://schemas.microsoft.com/office/drawing/2014/main" xmlns="" id="{1DD2FBB5-5807-4040-9AC4-C630755CE5CC}"/>
              </a:ext>
            </a:extLst>
          </p:cNvPr>
          <p:cNvSpPr/>
          <p:nvPr/>
        </p:nvSpPr>
        <p:spPr>
          <a:xfrm>
            <a:off x="5225274" y="2729988"/>
            <a:ext cx="3810338" cy="397032"/>
          </a:xfrm>
          <a:prstGeom prst="rect">
            <a:avLst/>
          </a:prstGeom>
        </p:spPr>
        <p:txBody>
          <a:bodyPr wrap="none">
            <a:spAutoFit/>
          </a:bodyPr>
          <a:lstStyle/>
          <a:p>
            <a:pPr marL="6350" marR="1270" indent="-6350" algn="ctr">
              <a:lnSpc>
                <a:spcPct val="110000"/>
              </a:lnSpc>
              <a:spcAft>
                <a:spcPts val="1345"/>
              </a:spcAft>
            </a:pPr>
            <a:r>
              <a:rPr lang="fr-FR" sz="1800" dirty="0">
                <a:solidFill>
                  <a:schemeClr val="tx2"/>
                </a:solidFill>
                <a:latin typeface="Corbel" panose="020B0503020204020204" pitchFamily="34" charset="0"/>
                <a:ea typeface="Calibri" panose="020F0502020204030204" pitchFamily="34" charset="0"/>
              </a:rPr>
              <a:t>La force du poids  : </a:t>
            </a:r>
            <a:r>
              <a:rPr lang="fr-FR" sz="1800" dirty="0">
                <a:latin typeface="Corbel" panose="020B0503020204020204" pitchFamily="34" charset="0"/>
                <a:ea typeface="Calibri" panose="020F0502020204030204" pitchFamily="34" charset="0"/>
              </a:rPr>
              <a:t>F </a:t>
            </a:r>
            <a:r>
              <a:rPr lang="fr-FR" sz="1800" dirty="0">
                <a:latin typeface="Corbel" panose="020B0503020204020204" pitchFamily="34" charset="0"/>
                <a:ea typeface="Cambria" panose="02040503050406030204" pitchFamily="18" charset="0"/>
                <a:cs typeface="Cambria" panose="02040503050406030204" pitchFamily="18" charset="0"/>
              </a:rPr>
              <a:t>= </a:t>
            </a:r>
            <a:r>
              <a:rPr lang="fr-FR" sz="1800" i="1" dirty="0">
                <a:latin typeface="Corbel" panose="020B0503020204020204" pitchFamily="34" charset="0"/>
                <a:ea typeface="Calibri" panose="020F0502020204030204" pitchFamily="34" charset="0"/>
              </a:rPr>
              <a:t>m∗ g∗ tan</a:t>
            </a:r>
            <a:r>
              <a:rPr lang="fr-FR" sz="1800" dirty="0">
                <a:latin typeface="Corbel" panose="020B0503020204020204" pitchFamily="34" charset="0"/>
                <a:ea typeface="Cambria" panose="02040503050406030204" pitchFamily="18" charset="0"/>
                <a:cs typeface="Cambria" panose="02040503050406030204" pitchFamily="18" charset="0"/>
              </a:rPr>
              <a:t>(</a:t>
            </a:r>
            <a:r>
              <a:rPr lang="fr-FR" sz="1800" i="1" dirty="0">
                <a:latin typeface="Corbel" panose="020B0503020204020204" pitchFamily="34" charset="0"/>
                <a:ea typeface="Calibri" panose="020F0502020204030204" pitchFamily="34" charset="0"/>
              </a:rPr>
              <a:t>Φ</a:t>
            </a:r>
            <a:r>
              <a:rPr lang="fr-FR" sz="1800" dirty="0">
                <a:latin typeface="Corbel" panose="020B0503020204020204" pitchFamily="34" charset="0"/>
                <a:ea typeface="Cambria" panose="02040503050406030204" pitchFamily="18" charset="0"/>
                <a:cs typeface="Cambria" panose="02040503050406030204" pitchFamily="18" charset="0"/>
              </a:rPr>
              <a:t>+</a:t>
            </a:r>
            <a:r>
              <a:rPr lang="fr-FR" sz="1800" i="1" dirty="0">
                <a:latin typeface="Corbel" panose="020B0503020204020204" pitchFamily="34" charset="0"/>
                <a:ea typeface="Calibri" panose="020F0502020204030204" pitchFamily="34" charset="0"/>
              </a:rPr>
              <a:t>β</a:t>
            </a:r>
            <a:r>
              <a:rPr lang="fr-FR" sz="1800" dirty="0">
                <a:latin typeface="Corbel" panose="020B0503020204020204" pitchFamily="34" charset="0"/>
                <a:ea typeface="Cambria" panose="02040503050406030204" pitchFamily="18" charset="0"/>
                <a:cs typeface="Cambria" panose="02040503050406030204" pitchFamily="18" charset="0"/>
              </a:rPr>
              <a:t>)</a:t>
            </a:r>
            <a:endParaRPr lang="fr-FR" sz="1800" dirty="0">
              <a:latin typeface="Corbel" panose="020B0503020204020204" pitchFamily="34" charset="0"/>
              <a:ea typeface="Calibri" panose="020F0502020204030204" pitchFamily="34" charset="0"/>
            </a:endParaRPr>
          </a:p>
        </p:txBody>
      </p:sp>
      <p:sp>
        <p:nvSpPr>
          <p:cNvPr id="33" name="ZoneTexte 32">
            <a:extLst>
              <a:ext uri="{FF2B5EF4-FFF2-40B4-BE49-F238E27FC236}">
                <a16:creationId xmlns:a16="http://schemas.microsoft.com/office/drawing/2014/main" xmlns="" id="{5B8ABB0A-C8C0-45D7-B865-C8EAA2B3C9CA}"/>
              </a:ext>
            </a:extLst>
          </p:cNvPr>
          <p:cNvSpPr txBox="1"/>
          <p:nvPr/>
        </p:nvSpPr>
        <p:spPr>
          <a:xfrm>
            <a:off x="1384690" y="4475678"/>
            <a:ext cx="3276600" cy="307777"/>
          </a:xfrm>
          <a:prstGeom prst="rect">
            <a:avLst/>
          </a:prstGeom>
          <a:noFill/>
        </p:spPr>
        <p:txBody>
          <a:bodyPr wrap="square" rtlCol="0">
            <a:spAutoFit/>
          </a:bodyPr>
          <a:lstStyle/>
          <a:p>
            <a:r>
              <a:rPr lang="fr-FR" dirty="0">
                <a:latin typeface="Corbel" panose="020B0503020204020204" pitchFamily="34" charset="0"/>
              </a:rPr>
              <a:t>Les forces exercée dans un virage</a:t>
            </a:r>
          </a:p>
        </p:txBody>
      </p:sp>
    </p:spTree>
    <p:extLst>
      <p:ext uri="{BB962C8B-B14F-4D97-AF65-F5344CB8AC3E}">
        <p14:creationId xmlns:p14="http://schemas.microsoft.com/office/powerpoint/2010/main" val="7448280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 name="Rectangle 1">
            <a:extLst>
              <a:ext uri="{FF2B5EF4-FFF2-40B4-BE49-F238E27FC236}">
                <a16:creationId xmlns:a16="http://schemas.microsoft.com/office/drawing/2014/main" xmlns="" id="{F8B34009-E2C9-4E53-AC23-77DAF6E00BA6}"/>
              </a:ext>
            </a:extLst>
          </p:cNvPr>
          <p:cNvSpPr/>
          <p:nvPr/>
        </p:nvSpPr>
        <p:spPr>
          <a:xfrm>
            <a:off x="-1295400" y="2343498"/>
            <a:ext cx="5715000" cy="2590453"/>
          </a:xfrm>
          <a:prstGeom prst="rect">
            <a:avLst/>
          </a:prstGeom>
        </p:spPr>
        <p:txBody>
          <a:bodyPr wrap="square">
            <a:spAutoFit/>
          </a:bodyPr>
          <a:lstStyle/>
          <a:p>
            <a:pPr marL="1642745" indent="-6350">
              <a:lnSpc>
                <a:spcPct val="150000"/>
              </a:lnSpc>
              <a:spcAft>
                <a:spcPts val="650"/>
              </a:spcAft>
            </a:pPr>
            <a:r>
              <a:rPr lang="fr-FR" sz="1600" dirty="0">
                <a:latin typeface="Corbel" panose="020B0503020204020204" pitchFamily="34" charset="0"/>
                <a:ea typeface="Calibri" panose="020F0502020204030204" pitchFamily="34" charset="0"/>
              </a:rPr>
              <a:t>Avec:</a:t>
            </a:r>
          </a:p>
          <a:p>
            <a:pPr marL="1642745" indent="-6350">
              <a:lnSpc>
                <a:spcPct val="150000"/>
              </a:lnSpc>
              <a:spcAft>
                <a:spcPts val="650"/>
              </a:spcAft>
            </a:pPr>
            <a:r>
              <a:rPr lang="fr-FR" sz="1600" dirty="0">
                <a:latin typeface="Corbel" panose="020B0503020204020204" pitchFamily="34" charset="0"/>
                <a:ea typeface="Calibri" panose="020F0502020204030204" pitchFamily="34" charset="0"/>
              </a:rPr>
              <a:t>H: Longueur du véhicule</a:t>
            </a:r>
          </a:p>
          <a:p>
            <a:pPr marL="1642745" indent="-6350">
              <a:lnSpc>
                <a:spcPct val="150000"/>
              </a:lnSpc>
              <a:spcAft>
                <a:spcPts val="760"/>
              </a:spcAft>
            </a:pPr>
            <a:r>
              <a:rPr lang="fr-FR" sz="1600" dirty="0">
                <a:latin typeface="Corbel" panose="020B0503020204020204" pitchFamily="34" charset="0"/>
                <a:ea typeface="Calibri" panose="020F0502020204030204" pitchFamily="34" charset="0"/>
              </a:rPr>
              <a:t>W : Largeur du véhicule</a:t>
            </a:r>
          </a:p>
          <a:p>
            <a:pPr marL="1642745" indent="-6350">
              <a:lnSpc>
                <a:spcPct val="150000"/>
              </a:lnSpc>
              <a:spcAft>
                <a:spcPts val="30"/>
              </a:spcAft>
            </a:pPr>
            <a:r>
              <a:rPr lang="fr-FR" sz="1600" dirty="0">
                <a:latin typeface="Corbel" panose="020B0503020204020204" pitchFamily="34" charset="0"/>
                <a:ea typeface="Calibri" panose="020F0502020204030204" pitchFamily="34" charset="0"/>
              </a:rPr>
              <a:t>ABI</a:t>
            </a:r>
            <a:r>
              <a:rPr lang="fr-FR" sz="1600" baseline="-25000" dirty="0">
                <a:latin typeface="Corbel" panose="020B0503020204020204" pitchFamily="34" charset="0"/>
                <a:ea typeface="Calibri" panose="020F0502020204030204" pitchFamily="34" charset="0"/>
              </a:rPr>
              <a:t>α </a:t>
            </a:r>
            <a:r>
              <a:rPr lang="fr-FR" sz="1600" dirty="0">
                <a:latin typeface="Corbel" panose="020B0503020204020204" pitchFamily="34" charset="0"/>
                <a:ea typeface="Calibri" panose="020F0502020204030204" pitchFamily="34" charset="0"/>
              </a:rPr>
              <a:t>:Angle de braquage de la roue intérieur</a:t>
            </a:r>
          </a:p>
          <a:p>
            <a:pPr marL="1642745" indent="-6350">
              <a:lnSpc>
                <a:spcPct val="150000"/>
              </a:lnSpc>
            </a:pPr>
            <a:r>
              <a:rPr lang="fr-FR" sz="1600" dirty="0">
                <a:latin typeface="Corbel" panose="020B0503020204020204" pitchFamily="34" charset="0"/>
                <a:ea typeface="Calibri" panose="020F0502020204030204" pitchFamily="34" charset="0"/>
              </a:rPr>
              <a:t>ABI</a:t>
            </a:r>
            <a:r>
              <a:rPr lang="fr-FR" sz="1600" baseline="-25000" dirty="0">
                <a:latin typeface="Corbel" panose="020B0503020204020204" pitchFamily="34" charset="0"/>
                <a:ea typeface="Calibri" panose="020F0502020204030204" pitchFamily="34" charset="0"/>
              </a:rPr>
              <a:t>β </a:t>
            </a:r>
            <a:r>
              <a:rPr lang="fr-FR" sz="1600" dirty="0">
                <a:latin typeface="Corbel" panose="020B0503020204020204" pitchFamily="34" charset="0"/>
                <a:ea typeface="Calibri" panose="020F0502020204030204" pitchFamily="34" charset="0"/>
              </a:rPr>
              <a:t>:Angle de braquage de la roue extérieur</a:t>
            </a:r>
          </a:p>
          <a:p>
            <a:pPr marL="1642745" indent="-6350">
              <a:lnSpc>
                <a:spcPct val="150000"/>
              </a:lnSpc>
              <a:spcAft>
                <a:spcPts val="515"/>
              </a:spcAft>
            </a:pPr>
            <a:r>
              <a:rPr lang="fr-FR" sz="1600" dirty="0">
                <a:latin typeface="Corbel" panose="020B0503020204020204" pitchFamily="34" charset="0"/>
                <a:ea typeface="Calibri" panose="020F0502020204030204" pitchFamily="34" charset="0"/>
              </a:rPr>
              <a:t>R :Rayon de braquage</a:t>
            </a:r>
            <a:endParaRPr lang="fr-FR" sz="1600" dirty="0">
              <a:latin typeface="Corbel" panose="020B0503020204020204" pitchFamily="34" charset="0"/>
            </a:endParaRPr>
          </a:p>
        </p:txBody>
      </p:sp>
      <p:sp>
        <p:nvSpPr>
          <p:cNvPr id="3" name="Phylactère : pensées 2">
            <a:extLst>
              <a:ext uri="{FF2B5EF4-FFF2-40B4-BE49-F238E27FC236}">
                <a16:creationId xmlns:a16="http://schemas.microsoft.com/office/drawing/2014/main" xmlns="" id="{D096C196-D896-4AB6-A8AE-9CCC9CD7D58B}"/>
              </a:ext>
            </a:extLst>
          </p:cNvPr>
          <p:cNvSpPr/>
          <p:nvPr/>
        </p:nvSpPr>
        <p:spPr>
          <a:xfrm>
            <a:off x="393357" y="209549"/>
            <a:ext cx="3581399" cy="2286001"/>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0" indent="-6350" algn="ctr">
              <a:lnSpc>
                <a:spcPct val="110000"/>
              </a:lnSpc>
              <a:spcAft>
                <a:spcPts val="3090"/>
              </a:spcAft>
            </a:pPr>
            <a:endParaRPr lang="fr-FR" sz="1600" dirty="0">
              <a:solidFill>
                <a:schemeClr val="bg1">
                  <a:lumMod val="10000"/>
                </a:schemeClr>
              </a:solidFill>
              <a:latin typeface="Corbel" panose="020B0503020204020204" pitchFamily="34" charset="0"/>
              <a:ea typeface="Calibri" panose="020F050202020403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BBF970FB-26B6-46E7-B03F-D3DB4B6FF66D}"/>
                  </a:ext>
                </a:extLst>
              </p:cNvPr>
              <p:cNvSpPr/>
              <p:nvPr/>
            </p:nvSpPr>
            <p:spPr>
              <a:xfrm>
                <a:off x="580808" y="706602"/>
                <a:ext cx="3206496" cy="1928477"/>
              </a:xfrm>
              <a:prstGeom prst="rect">
                <a:avLst/>
              </a:prstGeom>
            </p:spPr>
            <p:txBody>
              <a:bodyPr wrap="square">
                <a:spAutoFit/>
              </a:bodyPr>
              <a:lstStyle/>
              <a:p>
                <a:pPr marL="6350" marR="1270" indent="-6350" algn="ctr">
                  <a:lnSpc>
                    <a:spcPct val="110000"/>
                  </a:lnSpc>
                  <a:spcAft>
                    <a:spcPts val="880"/>
                  </a:spcAft>
                </a:pPr>
                <a:r>
                  <a:rPr lang="fr-FR" sz="1600" dirty="0">
                    <a:latin typeface="Corbel" panose="020B0503020204020204" pitchFamily="34" charset="0"/>
                    <a:ea typeface="Calibri" panose="020F0502020204030204" pitchFamily="34" charset="0"/>
                  </a:rPr>
                  <a:t>V &lt; </a:t>
                </a:r>
                <a14:m>
                  <m:oMath xmlns:m="http://schemas.openxmlformats.org/officeDocument/2006/math">
                    <m:r>
                      <a:rPr lang="fr-FR" sz="1600" b="0" i="0" smtClean="0">
                        <a:latin typeface="Cambria Math" panose="02040503050406030204" pitchFamily="18" charset="0"/>
                        <a:ea typeface="Cambria Math" panose="02040503050406030204" pitchFamily="18" charset="0"/>
                      </a:rPr>
                      <m:t>√</m:t>
                    </m:r>
                  </m:oMath>
                </a14:m>
                <a:r>
                  <a:rPr lang="fr-FR" sz="1600" dirty="0">
                    <a:latin typeface="Corbel" panose="020B0503020204020204" pitchFamily="34" charset="0"/>
                    <a:ea typeface="Calibri" panose="020F0502020204030204" pitchFamily="34" charset="0"/>
                  </a:rPr>
                  <a:t>(R∗ g∗ tan</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β </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Φ</a:t>
                </a:r>
                <a:r>
                  <a:rPr lang="fr-FR" sz="1600" dirty="0">
                    <a:latin typeface="Corbel" panose="020B0503020204020204" pitchFamily="34" charset="0"/>
                    <a:ea typeface="Cambria" panose="02040503050406030204" pitchFamily="18" charset="0"/>
                    <a:cs typeface="Cambria" panose="02040503050406030204" pitchFamily="18" charset="0"/>
                  </a:rPr>
                  <a:t>))</a:t>
                </a:r>
              </a:p>
              <a:p>
                <a:pPr marL="6350" marR="1270" indent="-6350" algn="ctr">
                  <a:lnSpc>
                    <a:spcPct val="110000"/>
                  </a:lnSpc>
                  <a:spcAft>
                    <a:spcPts val="880"/>
                  </a:spcAft>
                </a:pPr>
                <a:r>
                  <a:rPr lang="fr-FR" sz="1600" dirty="0">
                    <a:latin typeface="Corbel" panose="020B0503020204020204" pitchFamily="34" charset="0"/>
                    <a:ea typeface="Calibri" panose="020F0502020204030204" pitchFamily="34" charset="0"/>
                  </a:rPr>
                  <a:t>Ri </a:t>
                </a:r>
                <a:r>
                  <a:rPr lang="fr-FR" sz="1600" dirty="0">
                    <a:latin typeface="Corbel" panose="020B0503020204020204" pitchFamily="34" charset="0"/>
                    <a:ea typeface="Cambria" panose="02040503050406030204" pitchFamily="18" charset="0"/>
                    <a:cs typeface="Cambria" panose="02040503050406030204" pitchFamily="18" charset="0"/>
                  </a:rPr>
                  <a:t>= </a:t>
                </a:r>
                <a:r>
                  <a:rPr lang="fr-FR" sz="1600" dirty="0">
                    <a:latin typeface="Corbel" panose="020B0503020204020204" pitchFamily="34" charset="0"/>
                    <a:ea typeface="Calibri" panose="020F0502020204030204" pitchFamily="34" charset="0"/>
                  </a:rPr>
                  <a:t>H/tan</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ABIα</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−W/</a:t>
                </a:r>
                <a:r>
                  <a:rPr lang="fr-FR" sz="1600" dirty="0">
                    <a:latin typeface="Corbel" panose="020B0503020204020204" pitchFamily="34" charset="0"/>
                    <a:ea typeface="RomanC" panose="00000400000000000000" pitchFamily="2" charset="0"/>
                  </a:rPr>
                  <a:t>2</a:t>
                </a:r>
              </a:p>
              <a:p>
                <a:pPr marL="6350" marR="1270" indent="-6350" algn="ctr">
                  <a:lnSpc>
                    <a:spcPct val="110000"/>
                  </a:lnSpc>
                  <a:spcAft>
                    <a:spcPts val="880"/>
                  </a:spcAft>
                </a:pPr>
                <a:r>
                  <a:rPr lang="fr-FR" sz="1600" dirty="0">
                    <a:latin typeface="Corbel" panose="020B0503020204020204" pitchFamily="34" charset="0"/>
                    <a:ea typeface="Calibri" panose="020F0502020204030204" pitchFamily="34" charset="0"/>
                  </a:rPr>
                  <a:t>Rx </a:t>
                </a:r>
                <a:r>
                  <a:rPr lang="fr-FR" sz="1600" dirty="0">
                    <a:latin typeface="Corbel" panose="020B0503020204020204" pitchFamily="34" charset="0"/>
                    <a:ea typeface="Cambria" panose="02040503050406030204" pitchFamily="18" charset="0"/>
                    <a:cs typeface="Cambria" panose="02040503050406030204" pitchFamily="18" charset="0"/>
                  </a:rPr>
                  <a:t>= </a:t>
                </a:r>
                <a:r>
                  <a:rPr lang="fr-FR" sz="1600" dirty="0">
                    <a:latin typeface="Corbel" panose="020B0503020204020204" pitchFamily="34" charset="0"/>
                    <a:ea typeface="Calibri" panose="020F0502020204030204" pitchFamily="34" charset="0"/>
                  </a:rPr>
                  <a:t>H/tan</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ABIβ</a:t>
                </a:r>
                <a:r>
                  <a:rPr lang="fr-FR" sz="1600" dirty="0">
                    <a:latin typeface="Corbel" panose="020B0503020204020204" pitchFamily="34" charset="0"/>
                    <a:ea typeface="Cambria" panose="02040503050406030204" pitchFamily="18" charset="0"/>
                    <a:cs typeface="Cambria" panose="02040503050406030204" pitchFamily="18" charset="0"/>
                  </a:rPr>
                  <a:t>)+</a:t>
                </a:r>
                <a:r>
                  <a:rPr lang="fr-FR" sz="1600" dirty="0">
                    <a:latin typeface="Corbel" panose="020B0503020204020204" pitchFamily="34" charset="0"/>
                    <a:ea typeface="Calibri" panose="020F0502020204030204" pitchFamily="34" charset="0"/>
                  </a:rPr>
                  <a:t>W/</a:t>
                </a:r>
                <a:r>
                  <a:rPr lang="fr-FR" sz="1600" dirty="0">
                    <a:latin typeface="Corbel" panose="020B0503020204020204" pitchFamily="34" charset="0"/>
                    <a:ea typeface="RomanC" panose="00000400000000000000" pitchFamily="2" charset="0"/>
                  </a:rPr>
                  <a:t>2</a:t>
                </a:r>
                <a:endParaRPr lang="fr-FR" sz="1600" dirty="0">
                  <a:latin typeface="Corbel" panose="020B0503020204020204" pitchFamily="34" charset="0"/>
                  <a:ea typeface="Calibri" panose="020F0502020204030204" pitchFamily="34" charset="0"/>
                </a:endParaRPr>
              </a:p>
              <a:p>
                <a:pPr marL="6350" marR="1270" indent="-6350" algn="ctr">
                  <a:lnSpc>
                    <a:spcPct val="110000"/>
                  </a:lnSpc>
                  <a:spcAft>
                    <a:spcPts val="880"/>
                  </a:spcAft>
                </a:pPr>
                <a:endParaRPr lang="fr-FR" sz="1600" dirty="0">
                  <a:latin typeface="Corbel" panose="020B0503020204020204" pitchFamily="34" charset="0"/>
                  <a:ea typeface="Calibri" panose="020F0502020204030204" pitchFamily="34" charset="0"/>
                </a:endParaRPr>
              </a:p>
              <a:p>
                <a:pPr marL="6350" marR="1270" indent="-6350" algn="ctr">
                  <a:lnSpc>
                    <a:spcPct val="110000"/>
                  </a:lnSpc>
                  <a:spcAft>
                    <a:spcPts val="880"/>
                  </a:spcAft>
                </a:pPr>
                <a:endParaRPr lang="fr-FR" sz="1600" dirty="0">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4" name="Rectangle 3">
                <a:extLst>
                  <a:ext uri="{FF2B5EF4-FFF2-40B4-BE49-F238E27FC236}">
                    <a16:creationId xmlns:a16="http://schemas.microsoft.com/office/drawing/2014/main" id="{BBF970FB-26B6-46E7-B03F-D3DB4B6FF66D}"/>
                  </a:ext>
                </a:extLst>
              </p:cNvPr>
              <p:cNvSpPr>
                <a:spLocks noRot="1" noChangeAspect="1" noMove="1" noResize="1" noEditPoints="1" noAdjustHandles="1" noChangeArrowheads="1" noChangeShapeType="1" noTextEdit="1"/>
              </p:cNvSpPr>
              <p:nvPr/>
            </p:nvSpPr>
            <p:spPr>
              <a:xfrm>
                <a:off x="580808" y="706602"/>
                <a:ext cx="3206496" cy="1928477"/>
              </a:xfrm>
              <a:prstGeom prst="rect">
                <a:avLst/>
              </a:prstGeom>
              <a:blipFill>
                <a:blip r:embed="rId3"/>
                <a:stretch>
                  <a:fillRect t="-316"/>
                </a:stretch>
              </a:blipFill>
            </p:spPr>
            <p:txBody>
              <a:bodyPr/>
              <a:lstStyle/>
              <a:p>
                <a:r>
                  <a:rPr lang="fr-FR">
                    <a:noFill/>
                  </a:rPr>
                  <a:t> </a:t>
                </a:r>
              </a:p>
            </p:txBody>
          </p:sp>
        </mc:Fallback>
      </mc:AlternateContent>
      <p:pic>
        <p:nvPicPr>
          <p:cNvPr id="5" name="Picture 1120">
            <a:extLst>
              <a:ext uri="{FF2B5EF4-FFF2-40B4-BE49-F238E27FC236}">
                <a16:creationId xmlns:a16="http://schemas.microsoft.com/office/drawing/2014/main" xmlns="" id="{90832D6F-1AF9-423C-91F8-0B0E33282BE7}"/>
              </a:ext>
            </a:extLst>
          </p:cNvPr>
          <p:cNvPicPr/>
          <p:nvPr/>
        </p:nvPicPr>
        <p:blipFill>
          <a:blip r:embed="rId4"/>
          <a:stretch>
            <a:fillRect/>
          </a:stretch>
        </p:blipFill>
        <p:spPr>
          <a:xfrm>
            <a:off x="4572000" y="1163455"/>
            <a:ext cx="4308349" cy="3770496"/>
          </a:xfrm>
          <a:prstGeom prst="rect">
            <a:avLst/>
          </a:prstGeom>
        </p:spPr>
      </p:pic>
      <p:grpSp>
        <p:nvGrpSpPr>
          <p:cNvPr id="29" name="Google Shape;925;p32">
            <a:extLst>
              <a:ext uri="{FF2B5EF4-FFF2-40B4-BE49-F238E27FC236}">
                <a16:creationId xmlns:a16="http://schemas.microsoft.com/office/drawing/2014/main" xmlns="" id="{3A4F33EA-5807-4883-A530-3264611EAAD6}"/>
              </a:ext>
            </a:extLst>
          </p:cNvPr>
          <p:cNvGrpSpPr/>
          <p:nvPr/>
        </p:nvGrpSpPr>
        <p:grpSpPr>
          <a:xfrm rot="5400000">
            <a:off x="7633245" y="-693070"/>
            <a:ext cx="877851" cy="2209091"/>
            <a:chOff x="-26858" y="-227337"/>
            <a:chExt cx="1093215" cy="2757917"/>
          </a:xfrm>
        </p:grpSpPr>
        <p:sp>
          <p:nvSpPr>
            <p:cNvPr id="30" name="Google Shape;926;p32">
              <a:extLst>
                <a:ext uri="{FF2B5EF4-FFF2-40B4-BE49-F238E27FC236}">
                  <a16:creationId xmlns:a16="http://schemas.microsoft.com/office/drawing/2014/main" xmlns="" id="{DA4731C4-9FC6-4D1C-92B6-3D247BC7AF90}"/>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27;p32">
              <a:extLst>
                <a:ext uri="{FF2B5EF4-FFF2-40B4-BE49-F238E27FC236}">
                  <a16:creationId xmlns:a16="http://schemas.microsoft.com/office/drawing/2014/main" xmlns="" id="{35705EE9-C556-43F8-8C8F-791CCDB2B57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28;p32">
              <a:extLst>
                <a:ext uri="{FF2B5EF4-FFF2-40B4-BE49-F238E27FC236}">
                  <a16:creationId xmlns:a16="http://schemas.microsoft.com/office/drawing/2014/main" xmlns="" id="{68586CDD-8643-456D-BA05-646F860EECC2}"/>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3" name="Google Shape;929;p32">
              <a:extLst>
                <a:ext uri="{FF2B5EF4-FFF2-40B4-BE49-F238E27FC236}">
                  <a16:creationId xmlns:a16="http://schemas.microsoft.com/office/drawing/2014/main" xmlns="" id="{B83B02BC-B077-4A0F-923A-14798AFF4F0F}"/>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4" name="Google Shape;930;p32">
              <a:extLst>
                <a:ext uri="{FF2B5EF4-FFF2-40B4-BE49-F238E27FC236}">
                  <a16:creationId xmlns:a16="http://schemas.microsoft.com/office/drawing/2014/main" xmlns="" id="{83CC0D98-AAA5-4CBD-8BF8-48D387EA27B8}"/>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5" name="Google Shape;931;p32">
              <a:extLst>
                <a:ext uri="{FF2B5EF4-FFF2-40B4-BE49-F238E27FC236}">
                  <a16:creationId xmlns:a16="http://schemas.microsoft.com/office/drawing/2014/main" xmlns="" id="{8843DA55-6FDB-4C7E-96C3-0D956E0CF366}"/>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6" name="Google Shape;932;p32">
              <a:extLst>
                <a:ext uri="{FF2B5EF4-FFF2-40B4-BE49-F238E27FC236}">
                  <a16:creationId xmlns:a16="http://schemas.microsoft.com/office/drawing/2014/main" xmlns="" id="{52C1B44C-932B-4082-B9EA-822B0170580B}"/>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7" name="Google Shape;933;p32">
              <a:extLst>
                <a:ext uri="{FF2B5EF4-FFF2-40B4-BE49-F238E27FC236}">
                  <a16:creationId xmlns:a16="http://schemas.microsoft.com/office/drawing/2014/main" xmlns="" id="{54D34456-12CA-4446-8BC5-AC224A12991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8" name="Google Shape;934;p32">
              <a:extLst>
                <a:ext uri="{FF2B5EF4-FFF2-40B4-BE49-F238E27FC236}">
                  <a16:creationId xmlns:a16="http://schemas.microsoft.com/office/drawing/2014/main" xmlns="" id="{B6730195-1BD1-44E6-AA61-55939B9F8817}"/>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9" name="Google Shape;935;p32">
              <a:extLst>
                <a:ext uri="{FF2B5EF4-FFF2-40B4-BE49-F238E27FC236}">
                  <a16:creationId xmlns:a16="http://schemas.microsoft.com/office/drawing/2014/main" xmlns="" id="{C6CF1AAC-E003-4FB0-AF27-956901CDDCEE}"/>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0" name="Google Shape;936;p32">
              <a:extLst>
                <a:ext uri="{FF2B5EF4-FFF2-40B4-BE49-F238E27FC236}">
                  <a16:creationId xmlns:a16="http://schemas.microsoft.com/office/drawing/2014/main" xmlns="" id="{7068C514-AED3-4F55-B916-2F1FB2C56F2A}"/>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1" name="Google Shape;937;p32">
              <a:extLst>
                <a:ext uri="{FF2B5EF4-FFF2-40B4-BE49-F238E27FC236}">
                  <a16:creationId xmlns:a16="http://schemas.microsoft.com/office/drawing/2014/main" xmlns="" id="{E5849C0B-F0A7-4E41-A04C-443B826500E6}"/>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2" name="Google Shape;938;p32">
              <a:extLst>
                <a:ext uri="{FF2B5EF4-FFF2-40B4-BE49-F238E27FC236}">
                  <a16:creationId xmlns:a16="http://schemas.microsoft.com/office/drawing/2014/main" xmlns="" id="{D902A536-9155-4084-964D-9A19D1B66584}"/>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3" name="Google Shape;939;p32">
              <a:extLst>
                <a:ext uri="{FF2B5EF4-FFF2-40B4-BE49-F238E27FC236}">
                  <a16:creationId xmlns:a16="http://schemas.microsoft.com/office/drawing/2014/main" xmlns="" id="{36F1BBD7-1602-436E-97A2-96B1E30C28B9}"/>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4" name="Google Shape;940;p32">
              <a:extLst>
                <a:ext uri="{FF2B5EF4-FFF2-40B4-BE49-F238E27FC236}">
                  <a16:creationId xmlns:a16="http://schemas.microsoft.com/office/drawing/2014/main" xmlns="" id="{810CCE20-006B-4C31-A634-51D53451767F}"/>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5" name="Google Shape;941;p32">
              <a:extLst>
                <a:ext uri="{FF2B5EF4-FFF2-40B4-BE49-F238E27FC236}">
                  <a16:creationId xmlns:a16="http://schemas.microsoft.com/office/drawing/2014/main" xmlns="" id="{75D99DE7-5B09-42F7-9AB4-3353C37C7969}"/>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6" name="Google Shape;942;p32">
              <a:extLst>
                <a:ext uri="{FF2B5EF4-FFF2-40B4-BE49-F238E27FC236}">
                  <a16:creationId xmlns:a16="http://schemas.microsoft.com/office/drawing/2014/main" xmlns="" id="{3E53926C-8C3D-41B9-BFD4-6E94D902B51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7" name="Google Shape;943;p32">
              <a:extLst>
                <a:ext uri="{FF2B5EF4-FFF2-40B4-BE49-F238E27FC236}">
                  <a16:creationId xmlns:a16="http://schemas.microsoft.com/office/drawing/2014/main" xmlns="" id="{7E4F6469-EC1F-47F9-922E-895875AD539F}"/>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8" name="Google Shape;944;p32">
              <a:extLst>
                <a:ext uri="{FF2B5EF4-FFF2-40B4-BE49-F238E27FC236}">
                  <a16:creationId xmlns:a16="http://schemas.microsoft.com/office/drawing/2014/main" xmlns="" id="{A15FD699-8F7C-4973-B760-21A1D1BD43D0}"/>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9" name="Google Shape;945;p32">
              <a:extLst>
                <a:ext uri="{FF2B5EF4-FFF2-40B4-BE49-F238E27FC236}">
                  <a16:creationId xmlns:a16="http://schemas.microsoft.com/office/drawing/2014/main" xmlns="" id="{FF97ADF3-FF1A-4173-919E-5516D574D362}"/>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0" name="Google Shape;946;p32">
              <a:extLst>
                <a:ext uri="{FF2B5EF4-FFF2-40B4-BE49-F238E27FC236}">
                  <a16:creationId xmlns:a16="http://schemas.microsoft.com/office/drawing/2014/main" xmlns="" id="{0343FEAC-25E8-4650-8B87-F5E3E0977485}"/>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1" name="Google Shape;947;p32">
              <a:extLst>
                <a:ext uri="{FF2B5EF4-FFF2-40B4-BE49-F238E27FC236}">
                  <a16:creationId xmlns:a16="http://schemas.microsoft.com/office/drawing/2014/main" xmlns="" id="{F52D8D16-69ED-435E-9BAE-EC4C90115808}"/>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extLst>
      <p:ext uri="{BB962C8B-B14F-4D97-AF65-F5344CB8AC3E}">
        <p14:creationId xmlns:p14="http://schemas.microsoft.com/office/powerpoint/2010/main" val="466514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16" name="Rectangle 15">
            <a:extLst>
              <a:ext uri="{FF2B5EF4-FFF2-40B4-BE49-F238E27FC236}">
                <a16:creationId xmlns:a16="http://schemas.microsoft.com/office/drawing/2014/main" xmlns="" id="{0C9425C2-B634-4A84-ACBD-52BB49E20A79}"/>
              </a:ext>
            </a:extLst>
          </p:cNvPr>
          <p:cNvSpPr/>
          <p:nvPr/>
        </p:nvSpPr>
        <p:spPr>
          <a:xfrm>
            <a:off x="577104" y="1556275"/>
            <a:ext cx="2005454" cy="307777"/>
          </a:xfrm>
          <a:prstGeom prst="rect">
            <a:avLst/>
          </a:prstGeom>
        </p:spPr>
        <p:txBody>
          <a:bodyPr wrap="square">
            <a:spAutoFit/>
          </a:bodyPr>
          <a:lstStyle/>
          <a:p>
            <a:r>
              <a:rPr lang="fr-FR" dirty="0">
                <a:latin typeface="Arial" panose="020B0604020202020204" pitchFamily="34" charset="0"/>
                <a:cs typeface="Arial" panose="020B0604020202020204" pitchFamily="34" charset="0"/>
              </a:rPr>
              <a:t>D = (V /10) ∗ 3</a:t>
            </a:r>
          </a:p>
        </p:txBody>
      </p:sp>
      <p:sp>
        <p:nvSpPr>
          <p:cNvPr id="17" name="Rectangle 16">
            <a:extLst>
              <a:ext uri="{FF2B5EF4-FFF2-40B4-BE49-F238E27FC236}">
                <a16:creationId xmlns:a16="http://schemas.microsoft.com/office/drawing/2014/main" xmlns="" id="{FB1C835B-022B-41F4-A06C-540E3E4F82DB}"/>
              </a:ext>
            </a:extLst>
          </p:cNvPr>
          <p:cNvSpPr/>
          <p:nvPr/>
        </p:nvSpPr>
        <p:spPr>
          <a:xfrm>
            <a:off x="780207" y="2567639"/>
            <a:ext cx="3824209" cy="307777"/>
          </a:xfrm>
          <a:prstGeom prst="rect">
            <a:avLst/>
          </a:prstGeom>
        </p:spPr>
        <p:txBody>
          <a:bodyPr wrap="square">
            <a:spAutoFit/>
          </a:bodyPr>
          <a:lstStyle/>
          <a:p>
            <a:r>
              <a:rPr lang="fr-FR" dirty="0">
                <a:latin typeface="Corbel" panose="020B0503020204020204" pitchFamily="34" charset="0"/>
              </a:rPr>
              <a:t>Au milieu sèche: </a:t>
            </a:r>
            <a:r>
              <a:rPr lang="fr-FR" dirty="0">
                <a:latin typeface="Arial" panose="020B0604020202020204" pitchFamily="34" charset="0"/>
                <a:cs typeface="Arial" panose="020B0604020202020204" pitchFamily="34" charset="0"/>
              </a:rPr>
              <a:t>D</a:t>
            </a:r>
            <a:r>
              <a:rPr lang="fr-FR" baseline="-25000" dirty="0">
                <a:latin typeface="Arial" panose="020B0604020202020204" pitchFamily="34" charset="0"/>
                <a:cs typeface="Arial" panose="020B0604020202020204" pitchFamily="34" charset="0"/>
              </a:rPr>
              <a:t>a/s</a:t>
            </a:r>
            <a:r>
              <a:rPr lang="fr-FR" dirty="0">
                <a:latin typeface="Arial" panose="020B0604020202020204" pitchFamily="34" charset="0"/>
                <a:cs typeface="Arial" panose="020B0604020202020204" pitchFamily="34" charset="0"/>
              </a:rPr>
              <a:t> = </a:t>
            </a:r>
            <a:r>
              <a:rPr lang="fr-FR" dirty="0">
                <a:latin typeface="Arial" panose="020B0604020202020204" pitchFamily="34" charset="0"/>
                <a:ea typeface="Cambria" panose="02040503050406030204" pitchFamily="18" charset="0"/>
                <a:cs typeface="Arial" panose="020B0604020202020204" pitchFamily="34" charset="0"/>
              </a:rPr>
              <a:t>(</a:t>
            </a:r>
            <a:r>
              <a:rPr lang="fr-FR" dirty="0">
                <a:latin typeface="Arial" panose="020B0604020202020204" pitchFamily="34" charset="0"/>
                <a:ea typeface="Calibri" panose="020F0502020204030204" pitchFamily="34" charset="0"/>
                <a:cs typeface="Arial" panose="020B0604020202020204" pitchFamily="34" charset="0"/>
              </a:rPr>
              <a:t>V/</a:t>
            </a:r>
            <a:r>
              <a:rPr lang="fr-FR" dirty="0">
                <a:latin typeface="Arial" panose="020B0604020202020204" pitchFamily="34" charset="0"/>
                <a:ea typeface="RomanC" panose="00000400000000000000" pitchFamily="2" charset="0"/>
                <a:cs typeface="Arial" panose="020B0604020202020204" pitchFamily="34" charset="0"/>
              </a:rPr>
              <a:t>10</a:t>
            </a:r>
            <a:r>
              <a:rPr lang="fr-FR" dirty="0">
                <a:latin typeface="Arial" panose="020B0604020202020204" pitchFamily="34" charset="0"/>
                <a:ea typeface="Cambria" panose="02040503050406030204" pitchFamily="18" charset="0"/>
                <a:cs typeface="Arial" panose="020B0604020202020204" pitchFamily="34" charset="0"/>
              </a:rPr>
              <a:t>)</a:t>
            </a:r>
            <a:r>
              <a:rPr lang="fr-FR" baseline="30000" dirty="0">
                <a:latin typeface="Arial" panose="020B0604020202020204" pitchFamily="34" charset="0"/>
                <a:ea typeface="RomanC" panose="00000400000000000000" pitchFamily="2" charset="0"/>
                <a:cs typeface="Arial" panose="020B0604020202020204" pitchFamily="34" charset="0"/>
              </a:rPr>
              <a:t>2</a:t>
            </a:r>
            <a:endParaRPr lang="fr-FR"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xmlns="" id="{1802A88A-1B03-4E69-B05A-4957A6E404E2}"/>
              </a:ext>
            </a:extLst>
          </p:cNvPr>
          <p:cNvSpPr/>
          <p:nvPr/>
        </p:nvSpPr>
        <p:spPr>
          <a:xfrm>
            <a:off x="370290" y="3073539"/>
            <a:ext cx="3926180" cy="740203"/>
          </a:xfrm>
          <a:prstGeom prst="rect">
            <a:avLst/>
          </a:prstGeom>
        </p:spPr>
        <p:txBody>
          <a:bodyPr wrap="square">
            <a:spAutoFit/>
          </a:bodyPr>
          <a:lstStyle/>
          <a:p>
            <a:pPr marL="6350" indent="-6350" algn="ctr">
              <a:lnSpc>
                <a:spcPct val="107000"/>
              </a:lnSpc>
              <a:spcAft>
                <a:spcPts val="1160"/>
              </a:spcAft>
            </a:pPr>
            <a:r>
              <a:rPr lang="fr-FR" dirty="0">
                <a:latin typeface="Corbel" panose="020B0503020204020204" pitchFamily="34" charset="0"/>
                <a:ea typeface="Calibri" panose="020F0502020204030204" pitchFamily="34" charset="0"/>
              </a:rPr>
              <a:t>Au milieu humide</a:t>
            </a:r>
            <a:r>
              <a:rPr lang="fr-FR" sz="1600" dirty="0">
                <a:latin typeface="Corbel" panose="020B0503020204020204" pitchFamily="34" charset="0"/>
                <a:ea typeface="Calibri" panose="020F0502020204030204" pitchFamily="34" charset="0"/>
              </a:rPr>
              <a:t>: </a:t>
            </a:r>
            <a:r>
              <a:rPr lang="fr-FR" dirty="0">
                <a:latin typeface="Arial" panose="020B0604020202020204" pitchFamily="34" charset="0"/>
                <a:ea typeface="Calibri" panose="020F0502020204030204" pitchFamily="34" charset="0"/>
                <a:cs typeface="Arial" panose="020B0604020202020204" pitchFamily="34" charset="0"/>
              </a:rPr>
              <a:t>D</a:t>
            </a:r>
            <a:r>
              <a:rPr lang="fr-FR" baseline="-25000" dirty="0">
                <a:latin typeface="Arial" panose="020B0604020202020204" pitchFamily="34" charset="0"/>
                <a:ea typeface="Calibri" panose="020F0502020204030204" pitchFamily="34" charset="0"/>
                <a:cs typeface="Arial" panose="020B0604020202020204" pitchFamily="34" charset="0"/>
              </a:rPr>
              <a:t>a/h</a:t>
            </a:r>
            <a:r>
              <a:rPr lang="fr-FR" dirty="0">
                <a:latin typeface="Arial" panose="020B0604020202020204" pitchFamily="34" charset="0"/>
                <a:ea typeface="Calibri" panose="020F0502020204030204" pitchFamily="34" charset="0"/>
                <a:cs typeface="Arial" panose="020B0604020202020204" pitchFamily="34" charset="0"/>
              </a:rPr>
              <a:t> </a:t>
            </a:r>
            <a:r>
              <a:rPr lang="fr-FR" sz="1600" dirty="0">
                <a:latin typeface="Arial" panose="020B0604020202020204" pitchFamily="34" charset="0"/>
                <a:ea typeface="Cambria" panose="02040503050406030204" pitchFamily="18" charset="0"/>
                <a:cs typeface="Arial" panose="020B0604020202020204" pitchFamily="34" charset="0"/>
              </a:rPr>
              <a:t>= </a:t>
            </a:r>
            <a:r>
              <a:rPr lang="fr-FR" dirty="0">
                <a:latin typeface="Arial" panose="020B0604020202020204" pitchFamily="34" charset="0"/>
                <a:ea typeface="Calibri" panose="020F0502020204030204" pitchFamily="34" charset="0"/>
                <a:cs typeface="Arial" panose="020B0604020202020204" pitchFamily="34" charset="0"/>
              </a:rPr>
              <a:t>D</a:t>
            </a:r>
            <a:r>
              <a:rPr lang="fr-FR" baseline="-25000" dirty="0">
                <a:latin typeface="Arial" panose="020B0604020202020204" pitchFamily="34" charset="0"/>
                <a:ea typeface="Calibri" panose="020F0502020204030204" pitchFamily="34" charset="0"/>
                <a:cs typeface="Arial" panose="020B0604020202020204" pitchFamily="34" charset="0"/>
              </a:rPr>
              <a:t>a/s</a:t>
            </a:r>
            <a:r>
              <a:rPr lang="fr-FR" dirty="0">
                <a:latin typeface="Arial" panose="020B0604020202020204" pitchFamily="34" charset="0"/>
                <a:ea typeface="Cambria" panose="02040503050406030204" pitchFamily="18" charset="0"/>
                <a:cs typeface="Arial" panose="020B0604020202020204" pitchFamily="34" charset="0"/>
              </a:rPr>
              <a:t>+(</a:t>
            </a:r>
            <a:r>
              <a:rPr lang="fr-FR" dirty="0">
                <a:latin typeface="Arial" panose="020B0604020202020204" pitchFamily="34" charset="0"/>
                <a:ea typeface="Calibri" panose="020F0502020204030204" pitchFamily="34" charset="0"/>
                <a:cs typeface="Arial" panose="020B0604020202020204" pitchFamily="34" charset="0"/>
              </a:rPr>
              <a:t>V/</a:t>
            </a:r>
            <a:r>
              <a:rPr lang="fr-FR" dirty="0">
                <a:latin typeface="Arial" panose="020B0604020202020204" pitchFamily="34" charset="0"/>
                <a:ea typeface="RomanC" panose="00000400000000000000" pitchFamily="2" charset="0"/>
                <a:cs typeface="Arial" panose="020B0604020202020204" pitchFamily="34" charset="0"/>
              </a:rPr>
              <a:t>10</a:t>
            </a:r>
            <a:r>
              <a:rPr lang="fr-FR" dirty="0">
                <a:latin typeface="Arial" panose="020B0604020202020204" pitchFamily="34" charset="0"/>
                <a:ea typeface="Cambria" panose="02040503050406030204" pitchFamily="18" charset="0"/>
                <a:cs typeface="Arial" panose="020B0604020202020204" pitchFamily="34" charset="0"/>
              </a:rPr>
              <a:t>)</a:t>
            </a:r>
            <a:r>
              <a:rPr lang="fr-FR" baseline="30000" dirty="0">
                <a:latin typeface="Arial" panose="020B0604020202020204" pitchFamily="34" charset="0"/>
                <a:ea typeface="RomanC" panose="00000400000000000000" pitchFamily="2" charset="0"/>
                <a:cs typeface="Arial" panose="020B0604020202020204" pitchFamily="34" charset="0"/>
              </a:rPr>
              <a:t>2</a:t>
            </a:r>
            <a:r>
              <a:rPr lang="fr-FR" dirty="0">
                <a:latin typeface="Arial" panose="020B0604020202020204" pitchFamily="34" charset="0"/>
                <a:ea typeface="Calibri" panose="020F0502020204030204" pitchFamily="34" charset="0"/>
                <a:cs typeface="Arial" panose="020B0604020202020204" pitchFamily="34" charset="0"/>
              </a:rPr>
              <a:t>/</a:t>
            </a:r>
            <a:r>
              <a:rPr lang="fr-FR" dirty="0">
                <a:latin typeface="Arial" panose="020B0604020202020204" pitchFamily="34" charset="0"/>
                <a:ea typeface="RomanC" panose="00000400000000000000" pitchFamily="2" charset="0"/>
                <a:cs typeface="Arial" panose="020B0604020202020204" pitchFamily="34" charset="0"/>
              </a:rPr>
              <a:t>2</a:t>
            </a:r>
          </a:p>
          <a:p>
            <a:pPr marL="6350" indent="-6350" algn="ctr">
              <a:lnSpc>
                <a:spcPct val="107000"/>
              </a:lnSpc>
              <a:spcAft>
                <a:spcPts val="1160"/>
              </a:spcAft>
            </a:pPr>
            <a:r>
              <a:rPr lang="fr-FR" dirty="0">
                <a:latin typeface="+mj-lt"/>
                <a:ea typeface="RomanC" panose="00000400000000000000" pitchFamily="2" charset="0"/>
              </a:rPr>
              <a:t> </a:t>
            </a:r>
            <a:r>
              <a:rPr lang="fr-FR" dirty="0">
                <a:latin typeface="Arial" panose="020B0604020202020204" pitchFamily="34" charset="0"/>
                <a:ea typeface="Cambria" panose="02040503050406030204" pitchFamily="18" charset="0"/>
                <a:cs typeface="Arial" panose="020B0604020202020204" pitchFamily="34" charset="0"/>
              </a:rPr>
              <a:t>= (</a:t>
            </a:r>
            <a:r>
              <a:rPr lang="fr-FR" dirty="0">
                <a:latin typeface="Arial" panose="020B0604020202020204" pitchFamily="34" charset="0"/>
                <a:ea typeface="Calibri" panose="020F0502020204030204" pitchFamily="34" charset="0"/>
                <a:cs typeface="Arial" panose="020B0604020202020204" pitchFamily="34" charset="0"/>
              </a:rPr>
              <a:t>V/</a:t>
            </a:r>
            <a:r>
              <a:rPr lang="fr-FR" dirty="0">
                <a:latin typeface="Arial" panose="020B0604020202020204" pitchFamily="34" charset="0"/>
                <a:ea typeface="RomanC" panose="00000400000000000000" pitchFamily="2" charset="0"/>
                <a:cs typeface="Arial" panose="020B0604020202020204" pitchFamily="34" charset="0"/>
              </a:rPr>
              <a:t>10</a:t>
            </a:r>
            <a:r>
              <a:rPr lang="fr-FR" dirty="0">
                <a:latin typeface="Arial" panose="020B0604020202020204" pitchFamily="34" charset="0"/>
                <a:ea typeface="Cambria" panose="02040503050406030204" pitchFamily="18" charset="0"/>
                <a:cs typeface="Arial" panose="020B0604020202020204" pitchFamily="34" charset="0"/>
              </a:rPr>
              <a:t>)</a:t>
            </a:r>
            <a:r>
              <a:rPr lang="fr-FR" baseline="30000" dirty="0">
                <a:latin typeface="Arial" panose="020B0604020202020204" pitchFamily="34" charset="0"/>
                <a:ea typeface="RomanC" panose="00000400000000000000" pitchFamily="2" charset="0"/>
                <a:cs typeface="Arial" panose="020B0604020202020204" pitchFamily="34" charset="0"/>
              </a:rPr>
              <a:t>2</a:t>
            </a:r>
            <a:r>
              <a:rPr lang="fr-FR" dirty="0">
                <a:latin typeface="Arial" panose="020B0604020202020204" pitchFamily="34" charset="0"/>
                <a:ea typeface="Cambria" panose="02040503050406030204" pitchFamily="18" charset="0"/>
                <a:cs typeface="Arial" panose="020B0604020202020204" pitchFamily="34" charset="0"/>
              </a:rPr>
              <a:t>+(</a:t>
            </a:r>
            <a:r>
              <a:rPr lang="fr-FR" dirty="0">
                <a:latin typeface="Arial" panose="020B0604020202020204" pitchFamily="34" charset="0"/>
                <a:ea typeface="Calibri" panose="020F0502020204030204" pitchFamily="34" charset="0"/>
                <a:cs typeface="Arial" panose="020B0604020202020204" pitchFamily="34" charset="0"/>
              </a:rPr>
              <a:t>V/</a:t>
            </a:r>
            <a:r>
              <a:rPr lang="fr-FR" dirty="0">
                <a:latin typeface="Arial" panose="020B0604020202020204" pitchFamily="34" charset="0"/>
                <a:ea typeface="RomanC" panose="00000400000000000000" pitchFamily="2" charset="0"/>
                <a:cs typeface="Arial" panose="020B0604020202020204" pitchFamily="34" charset="0"/>
              </a:rPr>
              <a:t>10</a:t>
            </a:r>
            <a:r>
              <a:rPr lang="fr-FR" dirty="0">
                <a:latin typeface="Arial" panose="020B0604020202020204" pitchFamily="34" charset="0"/>
                <a:ea typeface="Cambria" panose="02040503050406030204" pitchFamily="18" charset="0"/>
                <a:cs typeface="Arial" panose="020B0604020202020204" pitchFamily="34" charset="0"/>
              </a:rPr>
              <a:t>)</a:t>
            </a:r>
            <a:r>
              <a:rPr lang="fr-FR" baseline="30000" dirty="0">
                <a:latin typeface="Arial" panose="020B0604020202020204" pitchFamily="34" charset="0"/>
                <a:ea typeface="RomanC" panose="00000400000000000000" pitchFamily="2" charset="0"/>
                <a:cs typeface="Arial" panose="020B0604020202020204" pitchFamily="34" charset="0"/>
              </a:rPr>
              <a:t>2</a:t>
            </a:r>
            <a:r>
              <a:rPr lang="fr-FR" dirty="0">
                <a:latin typeface="Arial" panose="020B0604020202020204" pitchFamily="34" charset="0"/>
                <a:ea typeface="Calibri" panose="020F0502020204030204" pitchFamily="34" charset="0"/>
                <a:cs typeface="Arial" panose="020B0604020202020204" pitchFamily="34" charset="0"/>
              </a:rPr>
              <a:t>/</a:t>
            </a:r>
            <a:r>
              <a:rPr lang="fr-FR" dirty="0">
                <a:latin typeface="Arial" panose="020B0604020202020204" pitchFamily="34" charset="0"/>
                <a:ea typeface="RomanC" panose="00000400000000000000" pitchFamily="2" charset="0"/>
                <a:cs typeface="Arial" panose="020B0604020202020204" pitchFamily="34" charset="0"/>
              </a:rPr>
              <a:t>2</a:t>
            </a:r>
            <a:endParaRPr lang="fr-FR" dirty="0">
              <a:latin typeface="Arial" panose="020B0604020202020204" pitchFamily="34" charset="0"/>
              <a:ea typeface="Calibri" panose="020F0502020204030204" pitchFamily="34" charset="0"/>
              <a:cs typeface="Arial" panose="020B0604020202020204" pitchFamily="34" charset="0"/>
            </a:endParaRPr>
          </a:p>
        </p:txBody>
      </p:sp>
      <p:sp>
        <p:nvSpPr>
          <p:cNvPr id="20" name="Rectangle : coins arrondis 19">
            <a:extLst>
              <a:ext uri="{FF2B5EF4-FFF2-40B4-BE49-F238E27FC236}">
                <a16:creationId xmlns:a16="http://schemas.microsoft.com/office/drawing/2014/main" xmlns="" id="{2266BCD7-C998-4A69-B81C-B75A7AD74CD0}"/>
              </a:ext>
            </a:extLst>
          </p:cNvPr>
          <p:cNvSpPr/>
          <p:nvPr/>
        </p:nvSpPr>
        <p:spPr>
          <a:xfrm>
            <a:off x="170609" y="1123950"/>
            <a:ext cx="2514600" cy="438325"/>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2"/>
              </a:solidFill>
            </a:endParaRPr>
          </a:p>
        </p:txBody>
      </p:sp>
      <p:sp>
        <p:nvSpPr>
          <p:cNvPr id="21" name="ZoneTexte 20">
            <a:extLst>
              <a:ext uri="{FF2B5EF4-FFF2-40B4-BE49-F238E27FC236}">
                <a16:creationId xmlns:a16="http://schemas.microsoft.com/office/drawing/2014/main" xmlns="" id="{00BAE069-4AF6-4325-A87E-C46B8B29C77F}"/>
              </a:ext>
            </a:extLst>
          </p:cNvPr>
          <p:cNvSpPr txBox="1"/>
          <p:nvPr/>
        </p:nvSpPr>
        <p:spPr>
          <a:xfrm>
            <a:off x="514257" y="1167347"/>
            <a:ext cx="2057400" cy="338554"/>
          </a:xfrm>
          <a:prstGeom prst="rect">
            <a:avLst/>
          </a:prstGeom>
          <a:noFill/>
        </p:spPr>
        <p:txBody>
          <a:bodyPr wrap="square" rtlCol="0">
            <a:spAutoFit/>
          </a:bodyPr>
          <a:lstStyle/>
          <a:p>
            <a:r>
              <a:rPr lang="fr-FR" sz="1600" dirty="0">
                <a:solidFill>
                  <a:schemeClr val="bg1">
                    <a:lumMod val="10000"/>
                  </a:schemeClr>
                </a:solidFill>
                <a:latin typeface="Corbel" panose="020B0503020204020204" pitchFamily="34" charset="0"/>
              </a:rPr>
              <a:t>Distance de réaction</a:t>
            </a:r>
            <a:endParaRPr lang="fr-FR" sz="1600" dirty="0">
              <a:solidFill>
                <a:schemeClr val="bg1">
                  <a:lumMod val="10000"/>
                </a:schemeClr>
              </a:solidFill>
            </a:endParaRPr>
          </a:p>
        </p:txBody>
      </p:sp>
      <p:sp>
        <p:nvSpPr>
          <p:cNvPr id="22" name="Flèche : angle droit 21">
            <a:extLst>
              <a:ext uri="{FF2B5EF4-FFF2-40B4-BE49-F238E27FC236}">
                <a16:creationId xmlns:a16="http://schemas.microsoft.com/office/drawing/2014/main" xmlns="" id="{6018B9F9-B1AE-4664-9762-C375B55660DC}"/>
              </a:ext>
            </a:extLst>
          </p:cNvPr>
          <p:cNvSpPr/>
          <p:nvPr/>
        </p:nvSpPr>
        <p:spPr>
          <a:xfrm rot="5400000">
            <a:off x="78629" y="2661613"/>
            <a:ext cx="993239" cy="409917"/>
          </a:xfrm>
          <a:prstGeom prst="bentUp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xmlns="" id="{92E68FCF-547C-481A-AD6E-E0EBBB6A8187}"/>
              </a:ext>
            </a:extLst>
          </p:cNvPr>
          <p:cNvSpPr/>
          <p:nvPr/>
        </p:nvSpPr>
        <p:spPr>
          <a:xfrm>
            <a:off x="167981" y="1931627"/>
            <a:ext cx="2519855" cy="43832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xmlns="" id="{87DB84A5-2489-4933-82DE-FDF9501400B9}"/>
              </a:ext>
            </a:extLst>
          </p:cNvPr>
          <p:cNvSpPr txBox="1"/>
          <p:nvPr/>
        </p:nvSpPr>
        <p:spPr>
          <a:xfrm>
            <a:off x="67958" y="1962105"/>
            <a:ext cx="2514600" cy="338554"/>
          </a:xfrm>
          <a:prstGeom prst="rect">
            <a:avLst/>
          </a:prstGeom>
          <a:noFill/>
        </p:spPr>
        <p:txBody>
          <a:bodyPr wrap="square" rtlCol="0">
            <a:spAutoFit/>
          </a:bodyPr>
          <a:lstStyle/>
          <a:p>
            <a:r>
              <a:rPr lang="fr-FR" dirty="0">
                <a:latin typeface="Corbel" panose="020B0503020204020204" pitchFamily="34" charset="0"/>
              </a:rPr>
              <a:t>                 </a:t>
            </a:r>
            <a:r>
              <a:rPr lang="fr-FR" sz="1600" dirty="0">
                <a:latin typeface="Corbel" panose="020B0503020204020204" pitchFamily="34" charset="0"/>
              </a:rPr>
              <a:t>Distance d’arrêt</a:t>
            </a:r>
          </a:p>
        </p:txBody>
      </p:sp>
      <p:sp>
        <p:nvSpPr>
          <p:cNvPr id="25" name="Flèche : droite 24">
            <a:extLst>
              <a:ext uri="{FF2B5EF4-FFF2-40B4-BE49-F238E27FC236}">
                <a16:creationId xmlns:a16="http://schemas.microsoft.com/office/drawing/2014/main" xmlns="" id="{256CF97D-462B-4923-AAE8-BA5BBCC577D7}"/>
              </a:ext>
            </a:extLst>
          </p:cNvPr>
          <p:cNvSpPr/>
          <p:nvPr/>
        </p:nvSpPr>
        <p:spPr>
          <a:xfrm>
            <a:off x="370290" y="2608522"/>
            <a:ext cx="409917" cy="213494"/>
          </a:xfrm>
          <a:prstGeom prst="righ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xmlns="" id="{3699EFEE-1C7C-47D7-96E5-E0A9C537DB51}"/>
              </a:ext>
            </a:extLst>
          </p:cNvPr>
          <p:cNvSpPr/>
          <p:nvPr/>
        </p:nvSpPr>
        <p:spPr>
          <a:xfrm>
            <a:off x="5349933" y="4171950"/>
            <a:ext cx="2212465" cy="307777"/>
          </a:xfrm>
          <a:prstGeom prst="rect">
            <a:avLst/>
          </a:prstGeom>
        </p:spPr>
        <p:txBody>
          <a:bodyPr wrap="none">
            <a:spAutoFit/>
          </a:bodyPr>
          <a:lstStyle/>
          <a:p>
            <a:r>
              <a:rPr lang="fr-FR" dirty="0">
                <a:latin typeface="Corbel" panose="020B0503020204020204" pitchFamily="34" charset="0"/>
                <a:ea typeface="Calibri" panose="020F0502020204030204" pitchFamily="34" charset="0"/>
              </a:rPr>
              <a:t>Calcul de la distance d’arrêt</a:t>
            </a:r>
            <a:endParaRPr lang="fr-FR" dirty="0">
              <a:latin typeface="Corbel" panose="020B0503020204020204" pitchFamily="34" charset="0"/>
            </a:endParaRPr>
          </a:p>
        </p:txBody>
      </p:sp>
      <p:pic>
        <p:nvPicPr>
          <p:cNvPr id="26" name="Picture 940">
            <a:extLst>
              <a:ext uri="{FF2B5EF4-FFF2-40B4-BE49-F238E27FC236}">
                <a16:creationId xmlns:a16="http://schemas.microsoft.com/office/drawing/2014/main" xmlns="" id="{F989C6DF-7C6B-4F33-8925-82237D4CA49A}"/>
              </a:ext>
            </a:extLst>
          </p:cNvPr>
          <p:cNvPicPr/>
          <p:nvPr/>
        </p:nvPicPr>
        <p:blipFill>
          <a:blip r:embed="rId3"/>
          <a:stretch>
            <a:fillRect/>
          </a:stretch>
        </p:blipFill>
        <p:spPr>
          <a:xfrm>
            <a:off x="4055866" y="971550"/>
            <a:ext cx="4800600" cy="3124200"/>
          </a:xfrm>
          <a:prstGeom prst="rect">
            <a:avLst/>
          </a:prstGeom>
        </p:spPr>
      </p:pic>
    </p:spTree>
    <p:extLst>
      <p:ext uri="{BB962C8B-B14F-4D97-AF65-F5344CB8AC3E}">
        <p14:creationId xmlns:p14="http://schemas.microsoft.com/office/powerpoint/2010/main" val="17874531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pic>
        <p:nvPicPr>
          <p:cNvPr id="3" name="Image 2">
            <a:extLst>
              <a:ext uri="{FF2B5EF4-FFF2-40B4-BE49-F238E27FC236}">
                <a16:creationId xmlns:a16="http://schemas.microsoft.com/office/drawing/2014/main" xmlns="" id="{50BEBC80-C65E-4977-A676-914615A84C9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1066800" y="665252"/>
            <a:ext cx="6709091" cy="3580749"/>
          </a:xfrm>
          <a:prstGeom prst="rect">
            <a:avLst/>
          </a:prstGeom>
        </p:spPr>
      </p:pic>
      <p:sp>
        <p:nvSpPr>
          <p:cNvPr id="2" name="ZoneTexte 1">
            <a:extLst>
              <a:ext uri="{FF2B5EF4-FFF2-40B4-BE49-F238E27FC236}">
                <a16:creationId xmlns:a16="http://schemas.microsoft.com/office/drawing/2014/main" xmlns="" id="{B2D0B017-441A-4FFE-9E73-268CC5CA8E22}"/>
              </a:ext>
            </a:extLst>
          </p:cNvPr>
          <p:cNvSpPr txBox="1"/>
          <p:nvPr/>
        </p:nvSpPr>
        <p:spPr>
          <a:xfrm>
            <a:off x="2895600" y="4324359"/>
            <a:ext cx="3657600" cy="307777"/>
          </a:xfrm>
          <a:prstGeom prst="rect">
            <a:avLst/>
          </a:prstGeom>
          <a:noFill/>
        </p:spPr>
        <p:txBody>
          <a:bodyPr wrap="square" rtlCol="0">
            <a:spAutoFit/>
          </a:bodyPr>
          <a:lstStyle/>
          <a:p>
            <a:r>
              <a:rPr lang="fr-FR" dirty="0">
                <a:latin typeface="Corbel" panose="020B0503020204020204" pitchFamily="34" charset="0"/>
              </a:rPr>
              <a:t>Courbes de décélération après freinage</a:t>
            </a:r>
          </a:p>
        </p:txBody>
      </p:sp>
    </p:spTree>
    <p:extLst>
      <p:ext uri="{BB962C8B-B14F-4D97-AF65-F5344CB8AC3E}">
        <p14:creationId xmlns:p14="http://schemas.microsoft.com/office/powerpoint/2010/main" val="4282188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908" name="Google Shape;908;p32"/>
          <p:cNvGrpSpPr/>
          <p:nvPr/>
        </p:nvGrpSpPr>
        <p:grpSpPr>
          <a:xfrm>
            <a:off x="367376" y="2103044"/>
            <a:ext cx="6697395" cy="1424349"/>
            <a:chOff x="1412825" y="2222964"/>
            <a:chExt cx="6697395" cy="1424349"/>
          </a:xfrm>
        </p:grpSpPr>
        <p:sp>
          <p:nvSpPr>
            <p:cNvPr id="909" name="Google Shape;909;p32"/>
            <p:cNvSpPr/>
            <p:nvPr/>
          </p:nvSpPr>
          <p:spPr>
            <a:xfrm>
              <a:off x="6611672" y="2222964"/>
              <a:ext cx="1424335" cy="724164"/>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0" name="Google Shape;910;p32"/>
            <p:cNvSpPr/>
            <p:nvPr/>
          </p:nvSpPr>
          <p:spPr>
            <a:xfrm>
              <a:off x="7846434" y="2815219"/>
              <a:ext cx="263786" cy="263786"/>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1" name="Google Shape;911;p32"/>
            <p:cNvSpPr/>
            <p:nvPr/>
          </p:nvSpPr>
          <p:spPr>
            <a:xfrm>
              <a:off x="7902439" y="2871223"/>
              <a:ext cx="151467" cy="151467"/>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2" name="Google Shape;912;p32"/>
            <p:cNvSpPr/>
            <p:nvPr/>
          </p:nvSpPr>
          <p:spPr>
            <a:xfrm>
              <a:off x="5313454" y="2947114"/>
              <a:ext cx="1423683" cy="700199"/>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3" name="Google Shape;913;p32"/>
            <p:cNvSpPr/>
            <p:nvPr/>
          </p:nvSpPr>
          <p:spPr>
            <a:xfrm>
              <a:off x="6545214" y="2815219"/>
              <a:ext cx="263786" cy="263786"/>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4" name="Google Shape;914;p32"/>
            <p:cNvSpPr/>
            <p:nvPr/>
          </p:nvSpPr>
          <p:spPr>
            <a:xfrm>
              <a:off x="6601530" y="2871223"/>
              <a:ext cx="151467" cy="151467"/>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5" name="Google Shape;915;p32"/>
            <p:cNvSpPr/>
            <p:nvPr/>
          </p:nvSpPr>
          <p:spPr>
            <a:xfrm>
              <a:off x="4012914" y="22229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6" name="Google Shape;916;p32"/>
            <p:cNvSpPr/>
            <p:nvPr/>
          </p:nvSpPr>
          <p:spPr>
            <a:xfrm>
              <a:off x="5244334" y="2815219"/>
              <a:ext cx="263757" cy="263786"/>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7" name="Google Shape;917;p32"/>
            <p:cNvSpPr/>
            <p:nvPr/>
          </p:nvSpPr>
          <p:spPr>
            <a:xfrm>
              <a:off x="5300310" y="2871223"/>
              <a:ext cx="151807" cy="151467"/>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8" name="Google Shape;918;p32"/>
            <p:cNvSpPr/>
            <p:nvPr/>
          </p:nvSpPr>
          <p:spPr>
            <a:xfrm>
              <a:off x="2712034" y="2947114"/>
              <a:ext cx="1423655" cy="700199"/>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19" name="Google Shape;919;p32"/>
            <p:cNvSpPr/>
            <p:nvPr/>
          </p:nvSpPr>
          <p:spPr>
            <a:xfrm>
              <a:off x="3943425" y="2815219"/>
              <a:ext cx="263786" cy="263786"/>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0" name="Google Shape;920;p32"/>
            <p:cNvSpPr/>
            <p:nvPr/>
          </p:nvSpPr>
          <p:spPr>
            <a:xfrm>
              <a:off x="3999430" y="2871223"/>
              <a:ext cx="151467" cy="151467"/>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1" name="Google Shape;921;p32"/>
            <p:cNvSpPr/>
            <p:nvPr/>
          </p:nvSpPr>
          <p:spPr>
            <a:xfrm>
              <a:off x="1412825" y="2222964"/>
              <a:ext cx="1424335" cy="724164"/>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2" name="Google Shape;922;p32"/>
            <p:cNvSpPr/>
            <p:nvPr/>
          </p:nvSpPr>
          <p:spPr>
            <a:xfrm>
              <a:off x="2642205" y="2815219"/>
              <a:ext cx="263786" cy="263786"/>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3" name="Google Shape;923;p32"/>
            <p:cNvSpPr/>
            <p:nvPr/>
          </p:nvSpPr>
          <p:spPr>
            <a:xfrm>
              <a:off x="2698521" y="2871223"/>
              <a:ext cx="151467" cy="151467"/>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924" name="Google Shape;924;p32"/>
          <p:cNvSpPr txBox="1">
            <a:spLocks noGrp="1"/>
          </p:cNvSpPr>
          <p:nvPr>
            <p:ph type="ctrTitle"/>
          </p:nvPr>
        </p:nvSpPr>
        <p:spPr>
          <a:xfrm flipH="1">
            <a:off x="770550" y="468450"/>
            <a:ext cx="7630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fr-FR" dirty="0">
                <a:latin typeface="Corbel" pitchFamily="34" charset="0"/>
              </a:rPr>
              <a:t>Plan </a:t>
            </a:r>
            <a:endParaRPr dirty="0">
              <a:latin typeface="Corbel" pitchFamily="34" charset="0"/>
            </a:endParaRPr>
          </a:p>
        </p:txBody>
      </p:sp>
      <p:grpSp>
        <p:nvGrpSpPr>
          <p:cNvPr id="925" name="Google Shape;925;p32"/>
          <p:cNvGrpSpPr/>
          <p:nvPr/>
        </p:nvGrpSpPr>
        <p:grpSpPr>
          <a:xfrm rot="5400000">
            <a:off x="7633245" y="-693070"/>
            <a:ext cx="877851" cy="2209091"/>
            <a:chOff x="-26858" y="-227337"/>
            <a:chExt cx="1093215" cy="2757917"/>
          </a:xfrm>
        </p:grpSpPr>
        <p:sp>
          <p:nvSpPr>
            <p:cNvPr id="926" name="Google Shape;926;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7" name="Google Shape;92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8" name="Google Shape;928;p3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9" name="Google Shape;929;p3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0" name="Google Shape;930;p3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1" name="Google Shape;931;p3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2" name="Google Shape;932;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3" name="Google Shape;933;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4" name="Google Shape;934;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5" name="Google Shape;935;p3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6" name="Google Shape;936;p3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7" name="Google Shape;93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8" name="Google Shape;938;p3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9" name="Google Shape;939;p3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0" name="Google Shape;940;p3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1" name="Google Shape;941;p3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2" name="Google Shape;942;p3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3" name="Google Shape;943;p3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4" name="Google Shape;944;p3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5" name="Google Shape;945;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6" name="Google Shape;946;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7" name="Google Shape;947;p3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grpSp>
        <p:nvGrpSpPr>
          <p:cNvPr id="948" name="Google Shape;948;p32"/>
          <p:cNvGrpSpPr/>
          <p:nvPr/>
        </p:nvGrpSpPr>
        <p:grpSpPr>
          <a:xfrm>
            <a:off x="64997" y="2687970"/>
            <a:ext cx="1884600" cy="1110027"/>
            <a:chOff x="772617" y="2943194"/>
            <a:chExt cx="1884600" cy="1110027"/>
          </a:xfrm>
        </p:grpSpPr>
        <p:sp>
          <p:nvSpPr>
            <p:cNvPr id="951" name="Google Shape;951;p32"/>
            <p:cNvSpPr txBox="1"/>
            <p:nvPr/>
          </p:nvSpPr>
          <p:spPr>
            <a:xfrm>
              <a:off x="772617" y="3623621"/>
              <a:ext cx="1884600" cy="429600"/>
            </a:xfrm>
            <a:prstGeom prst="rect">
              <a:avLst/>
            </a:prstGeom>
            <a:noFill/>
            <a:ln>
              <a:noFill/>
            </a:ln>
          </p:spPr>
          <p:txBody>
            <a:bodyPr spcFirstLastPara="1" wrap="square" lIns="91425" tIns="91425" rIns="91425" bIns="91425" anchor="ctr" anchorCtr="0">
              <a:noAutofit/>
            </a:bodyPr>
            <a:lstStyle/>
            <a:p>
              <a:pPr algn="ctr"/>
              <a:r>
                <a:rPr lang="fr-FR" sz="2000" dirty="0">
                  <a:solidFill>
                    <a:schemeClr val="tx1"/>
                  </a:solidFill>
                  <a:latin typeface="Corbel" panose="020B0503020204020204" pitchFamily="34" charset="0"/>
                  <a:cs typeface="Ubuntu" panose="020B0604020202020204" charset="0"/>
                </a:rPr>
                <a:t>Introduction</a:t>
              </a:r>
              <a:r>
                <a:rPr lang="fr-FR" sz="2000" dirty="0">
                  <a:solidFill>
                    <a:schemeClr val="tx1"/>
                  </a:solidFill>
                  <a:latin typeface="Corbel" panose="020B0503020204020204" pitchFamily="34" charset="0"/>
                  <a:cs typeface="Times New Roman" panose="02020603050405020304" pitchFamily="18" charset="0"/>
                </a:rPr>
                <a:t> </a:t>
              </a:r>
            </a:p>
            <a:p>
              <a:pPr marL="0" lvl="0" indent="0" algn="ctr" rtl="0">
                <a:spcBef>
                  <a:spcPts val="0"/>
                </a:spcBef>
                <a:spcAft>
                  <a:spcPts val="0"/>
                </a:spcAft>
                <a:buNone/>
              </a:pPr>
              <a:endParaRPr sz="2000" dirty="0">
                <a:solidFill>
                  <a:schemeClr val="dk1"/>
                </a:solidFill>
                <a:latin typeface="Corbel" pitchFamily="34" charset="0"/>
                <a:ea typeface="Barlow Condensed SemiBold"/>
                <a:cs typeface="Barlow Condensed SemiBold"/>
                <a:sym typeface="Barlow Condensed SemiBold"/>
              </a:endParaRPr>
            </a:p>
          </p:txBody>
        </p:sp>
        <p:sp>
          <p:nvSpPr>
            <p:cNvPr id="952" name="Google Shape;952;p32"/>
            <p:cNvSpPr txBox="1"/>
            <p:nvPr/>
          </p:nvSpPr>
          <p:spPr>
            <a:xfrm>
              <a:off x="1344117" y="2943194"/>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latin typeface="Corbel" pitchFamily="34" charset="0"/>
                  <a:ea typeface="Barlow Condensed SemiBold"/>
                  <a:cs typeface="Barlow Condensed SemiBold"/>
                  <a:sym typeface="Barlow Condensed SemiBold"/>
                </a:rPr>
                <a:t>01</a:t>
              </a:r>
              <a:endParaRPr sz="3000" dirty="0">
                <a:solidFill>
                  <a:schemeClr val="lt2"/>
                </a:solidFill>
                <a:latin typeface="Corbel" pitchFamily="34" charset="0"/>
                <a:ea typeface="Barlow Condensed SemiBold"/>
                <a:cs typeface="Barlow Condensed SemiBold"/>
                <a:sym typeface="Barlow Condensed SemiBold"/>
              </a:endParaRPr>
            </a:p>
          </p:txBody>
        </p:sp>
      </p:grpSp>
      <p:grpSp>
        <p:nvGrpSpPr>
          <p:cNvPr id="958" name="Google Shape;958;p32"/>
          <p:cNvGrpSpPr/>
          <p:nvPr/>
        </p:nvGrpSpPr>
        <p:grpSpPr>
          <a:xfrm>
            <a:off x="1427704" y="1773482"/>
            <a:ext cx="2655629" cy="1317982"/>
            <a:chOff x="1895630" y="1939515"/>
            <a:chExt cx="2655629" cy="1317982"/>
          </a:xfrm>
        </p:grpSpPr>
        <p:sp>
          <p:nvSpPr>
            <p:cNvPr id="960" name="Google Shape;960;p32"/>
            <p:cNvSpPr txBox="1"/>
            <p:nvPr/>
          </p:nvSpPr>
          <p:spPr>
            <a:xfrm>
              <a:off x="1895630" y="1939515"/>
              <a:ext cx="1884600" cy="429600"/>
            </a:xfrm>
            <a:prstGeom prst="rect">
              <a:avLst/>
            </a:prstGeom>
            <a:noFill/>
            <a:ln>
              <a:noFill/>
            </a:ln>
          </p:spPr>
          <p:txBody>
            <a:bodyPr spcFirstLastPara="1" wrap="square" lIns="91425" tIns="91425" rIns="91425" bIns="91425" anchor="ctr" anchorCtr="0">
              <a:noAutofit/>
            </a:bodyPr>
            <a:lstStyle/>
            <a:p>
              <a:pPr algn="ctr"/>
              <a:r>
                <a:rPr lang="fr-FR" sz="2000" dirty="0">
                  <a:solidFill>
                    <a:schemeClr val="tx1"/>
                  </a:solidFill>
                  <a:latin typeface="Corbel" panose="020B0503020204020204" pitchFamily="34" charset="0"/>
                  <a:cs typeface="Ubuntu" panose="020B0604020202020204" charset="0"/>
                </a:rPr>
                <a:t>Etat de l’art  et problématique</a:t>
              </a:r>
            </a:p>
            <a:p>
              <a:pPr marL="0" lvl="0" indent="0" algn="ctr" rtl="0">
                <a:spcBef>
                  <a:spcPts val="0"/>
                </a:spcBef>
                <a:spcAft>
                  <a:spcPts val="0"/>
                </a:spcAft>
                <a:buNone/>
              </a:pPr>
              <a:endParaRPr sz="2000" dirty="0">
                <a:solidFill>
                  <a:schemeClr val="dk1"/>
                </a:solidFill>
                <a:latin typeface="Corbel" pitchFamily="34" charset="0"/>
                <a:ea typeface="Barlow Condensed SemiBold"/>
                <a:cs typeface="Barlow Condensed SemiBold"/>
                <a:sym typeface="Barlow Condensed SemiBold"/>
              </a:endParaRPr>
            </a:p>
          </p:txBody>
        </p:sp>
        <p:sp>
          <p:nvSpPr>
            <p:cNvPr id="962" name="Google Shape;962;p32"/>
            <p:cNvSpPr txBox="1"/>
            <p:nvPr/>
          </p:nvSpPr>
          <p:spPr>
            <a:xfrm>
              <a:off x="3809659" y="2827897"/>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6"/>
                  </a:solidFill>
                  <a:latin typeface="Corbel" pitchFamily="34" charset="0"/>
                  <a:ea typeface="Barlow Condensed SemiBold"/>
                  <a:cs typeface="Barlow Condensed SemiBold"/>
                  <a:sym typeface="Barlow Condensed SemiBold"/>
                </a:rPr>
                <a:t>03</a:t>
              </a:r>
              <a:endParaRPr sz="3000" dirty="0">
                <a:solidFill>
                  <a:schemeClr val="accent6"/>
                </a:solidFill>
                <a:latin typeface="Corbel" pitchFamily="34" charset="0"/>
                <a:ea typeface="Barlow Condensed SemiBold"/>
                <a:cs typeface="Barlow Condensed SemiBold"/>
                <a:sym typeface="Barlow Condensed SemiBold"/>
              </a:endParaRPr>
            </a:p>
          </p:txBody>
        </p:sp>
      </p:grpSp>
      <p:grpSp>
        <p:nvGrpSpPr>
          <p:cNvPr id="963" name="Google Shape;963;p32"/>
          <p:cNvGrpSpPr/>
          <p:nvPr/>
        </p:nvGrpSpPr>
        <p:grpSpPr>
          <a:xfrm>
            <a:off x="4534389" y="2595624"/>
            <a:ext cx="3437330" cy="1465297"/>
            <a:chOff x="3607158" y="681465"/>
            <a:chExt cx="3208030" cy="1465297"/>
          </a:xfrm>
        </p:grpSpPr>
        <p:grpSp>
          <p:nvGrpSpPr>
            <p:cNvPr id="964" name="Google Shape;964;p32"/>
            <p:cNvGrpSpPr/>
            <p:nvPr/>
          </p:nvGrpSpPr>
          <p:grpSpPr>
            <a:xfrm>
              <a:off x="4364440" y="1397062"/>
              <a:ext cx="2450748" cy="749700"/>
              <a:chOff x="4516865" y="1397062"/>
              <a:chExt cx="2450748" cy="749700"/>
            </a:xfrm>
          </p:grpSpPr>
          <p:sp>
            <p:nvSpPr>
              <p:cNvPr id="965" name="Google Shape;965;p32"/>
              <p:cNvSpPr txBox="1"/>
              <p:nvPr/>
            </p:nvSpPr>
            <p:spPr>
              <a:xfrm>
                <a:off x="4516865" y="1397062"/>
                <a:ext cx="1580503"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chemeClr val="dk1"/>
                    </a:solidFill>
                    <a:latin typeface="Corbel" pitchFamily="34" charset="0"/>
                    <a:ea typeface="Barlow Condensed SemiBold"/>
                    <a:cs typeface="Barlow Condensed SemiBold"/>
                    <a:sym typeface="Barlow Condensed SemiBold"/>
                  </a:rPr>
                  <a:t> Conception et réalisation</a:t>
                </a:r>
                <a:endParaRPr sz="2000" dirty="0">
                  <a:solidFill>
                    <a:schemeClr val="dk1"/>
                  </a:solidFill>
                  <a:latin typeface="Corbel" pitchFamily="34" charset="0"/>
                  <a:ea typeface="Barlow Condensed SemiBold"/>
                  <a:cs typeface="Barlow Condensed SemiBold"/>
                  <a:sym typeface="Barlow Condensed SemiBold"/>
                </a:endParaRPr>
              </a:p>
            </p:txBody>
          </p:sp>
          <p:sp>
            <p:nvSpPr>
              <p:cNvPr id="966" name="Google Shape;966;p32"/>
              <p:cNvSpPr txBox="1"/>
              <p:nvPr/>
            </p:nvSpPr>
            <p:spPr>
              <a:xfrm>
                <a:off x="5083013" y="1611862"/>
                <a:ext cx="18846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rgbClr val="434343"/>
                  </a:solidFill>
                  <a:latin typeface="Corbel" pitchFamily="34" charset="0"/>
                  <a:ea typeface="Arvo"/>
                  <a:cs typeface="Arvo"/>
                  <a:sym typeface="Arvo"/>
                </a:endParaRPr>
              </a:p>
            </p:txBody>
          </p:sp>
        </p:grpSp>
        <p:sp>
          <p:nvSpPr>
            <p:cNvPr id="967" name="Google Shape;967;p32"/>
            <p:cNvSpPr txBox="1"/>
            <p:nvPr/>
          </p:nvSpPr>
          <p:spPr>
            <a:xfrm>
              <a:off x="3607158" y="681465"/>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5"/>
                  </a:solidFill>
                  <a:latin typeface="Corbel" pitchFamily="34" charset="0"/>
                  <a:ea typeface="Barlow Condensed SemiBold"/>
                  <a:cs typeface="Barlow Condensed SemiBold"/>
                  <a:sym typeface="Barlow Condensed SemiBold"/>
                </a:rPr>
                <a:t>04</a:t>
              </a:r>
              <a:endParaRPr sz="3000" dirty="0">
                <a:solidFill>
                  <a:schemeClr val="accent5"/>
                </a:solidFill>
                <a:latin typeface="Corbel" pitchFamily="34" charset="0"/>
                <a:ea typeface="Barlow Condensed SemiBold"/>
                <a:cs typeface="Barlow Condensed SemiBold"/>
                <a:sym typeface="Barlow Condensed SemiBold"/>
              </a:endParaRPr>
            </a:p>
          </p:txBody>
        </p:sp>
      </p:grpSp>
      <p:grpSp>
        <p:nvGrpSpPr>
          <p:cNvPr id="968" name="Google Shape;968;p32"/>
          <p:cNvGrpSpPr/>
          <p:nvPr/>
        </p:nvGrpSpPr>
        <p:grpSpPr>
          <a:xfrm>
            <a:off x="5385279" y="2612408"/>
            <a:ext cx="1761624" cy="1508415"/>
            <a:chOff x="5392858" y="2636328"/>
            <a:chExt cx="1761624" cy="1508415"/>
          </a:xfrm>
        </p:grpSpPr>
        <p:sp>
          <p:nvSpPr>
            <p:cNvPr id="970" name="Google Shape;970;p32"/>
            <p:cNvSpPr txBox="1"/>
            <p:nvPr/>
          </p:nvSpPr>
          <p:spPr>
            <a:xfrm>
              <a:off x="5392858" y="3579498"/>
              <a:ext cx="1761624" cy="5652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dk1"/>
                </a:solidFill>
                <a:latin typeface="Corbel" pitchFamily="34" charset="0"/>
                <a:ea typeface="Barlow Condensed SemiBold"/>
                <a:cs typeface="Barlow Condensed SemiBold"/>
                <a:sym typeface="Barlow Condensed SemiBold"/>
              </a:endParaRPr>
            </a:p>
          </p:txBody>
        </p:sp>
        <p:sp>
          <p:nvSpPr>
            <p:cNvPr id="972" name="Google Shape;972;p32"/>
            <p:cNvSpPr txBox="1"/>
            <p:nvPr/>
          </p:nvSpPr>
          <p:spPr>
            <a:xfrm>
              <a:off x="5880112" y="2636328"/>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4"/>
                  </a:solidFill>
                  <a:latin typeface="Corbel" pitchFamily="34" charset="0"/>
                  <a:ea typeface="Barlow Condensed SemiBold"/>
                  <a:cs typeface="Barlow Condensed SemiBold"/>
                  <a:sym typeface="Barlow Condensed SemiBold"/>
                </a:rPr>
                <a:t>05</a:t>
              </a:r>
              <a:endParaRPr sz="3000" dirty="0">
                <a:solidFill>
                  <a:schemeClr val="accent4"/>
                </a:solidFill>
                <a:latin typeface="Corbel" pitchFamily="34" charset="0"/>
                <a:ea typeface="Barlow Condensed SemiBold"/>
                <a:cs typeface="Barlow Condensed SemiBold"/>
                <a:sym typeface="Barlow Condensed SemiBold"/>
              </a:endParaRPr>
            </a:p>
          </p:txBody>
        </p:sp>
      </p:grpSp>
      <p:sp>
        <p:nvSpPr>
          <p:cNvPr id="68" name="Google Shape;910;p32"/>
          <p:cNvSpPr/>
          <p:nvPr/>
        </p:nvSpPr>
        <p:spPr>
          <a:xfrm>
            <a:off x="6800985" y="2665795"/>
            <a:ext cx="263786" cy="263786"/>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69" name="Google Shape;914;p32"/>
          <p:cNvSpPr/>
          <p:nvPr/>
        </p:nvSpPr>
        <p:spPr>
          <a:xfrm>
            <a:off x="6856989" y="2740243"/>
            <a:ext cx="151467" cy="151467"/>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72" name="Google Shape;970;p32"/>
          <p:cNvSpPr txBox="1"/>
          <p:nvPr/>
        </p:nvSpPr>
        <p:spPr>
          <a:xfrm>
            <a:off x="4049422" y="1816549"/>
            <a:ext cx="1901853"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chemeClr val="dk1"/>
                </a:solidFill>
                <a:latin typeface="Corbel" pitchFamily="34" charset="0"/>
                <a:ea typeface="Barlow Condensed SemiBold"/>
                <a:cs typeface="Barlow Condensed SemiBold"/>
                <a:sym typeface="Barlow Condensed SemiBold"/>
              </a:rPr>
              <a:t>Etude cinétique et </a:t>
            </a:r>
            <a:r>
              <a:rPr lang="en" sz="2000" dirty="0">
                <a:solidFill>
                  <a:schemeClr val="dk1"/>
                </a:solidFill>
                <a:latin typeface="Corbel" pitchFamily="34" charset="0"/>
                <a:ea typeface="Barlow Condensed SemiBold"/>
                <a:cs typeface="Barlow Condensed SemiBold"/>
                <a:sym typeface="Barlow Condensed SemiBold"/>
              </a:rPr>
              <a:t>choix de composants</a:t>
            </a:r>
            <a:endParaRPr sz="2000" dirty="0">
              <a:solidFill>
                <a:schemeClr val="dk1"/>
              </a:solidFill>
              <a:latin typeface="Corbel" pitchFamily="34" charset="0"/>
              <a:ea typeface="Barlow Condensed SemiBold"/>
              <a:cs typeface="Barlow Condensed SemiBold"/>
              <a:sym typeface="Barlow Condensed SemiBold"/>
            </a:endParaRPr>
          </a:p>
        </p:txBody>
      </p:sp>
      <p:sp>
        <p:nvSpPr>
          <p:cNvPr id="74" name="Google Shape;912;p32"/>
          <p:cNvSpPr/>
          <p:nvPr/>
        </p:nvSpPr>
        <p:spPr>
          <a:xfrm>
            <a:off x="6887994" y="2921623"/>
            <a:ext cx="1423683" cy="700199"/>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C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75" name="Google Shape;910;p32"/>
          <p:cNvSpPr/>
          <p:nvPr/>
        </p:nvSpPr>
        <p:spPr>
          <a:xfrm>
            <a:off x="6800985" y="2661864"/>
            <a:ext cx="263786" cy="263786"/>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 name="Google Shape;914;p32"/>
          <p:cNvSpPr/>
          <p:nvPr/>
        </p:nvSpPr>
        <p:spPr>
          <a:xfrm>
            <a:off x="6856988" y="2720365"/>
            <a:ext cx="151467" cy="151467"/>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 name="Google Shape;972;p32"/>
          <p:cNvSpPr txBox="1"/>
          <p:nvPr/>
        </p:nvSpPr>
        <p:spPr>
          <a:xfrm>
            <a:off x="7229035" y="2687970"/>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C00000"/>
                </a:solidFill>
                <a:latin typeface="Corbel" pitchFamily="34" charset="0"/>
                <a:ea typeface="Barlow Condensed SemiBold"/>
                <a:cs typeface="Barlow Condensed SemiBold"/>
                <a:sym typeface="Barlow Condensed SemiBold"/>
              </a:rPr>
              <a:t>06</a:t>
            </a:r>
            <a:endParaRPr sz="3000" dirty="0">
              <a:solidFill>
                <a:srgbClr val="C00000"/>
              </a:solidFill>
              <a:latin typeface="Corbel" pitchFamily="34" charset="0"/>
              <a:ea typeface="Barlow Condensed SemiBold"/>
              <a:cs typeface="Barlow Condensed SemiBold"/>
              <a:sym typeface="Barlow Condensed SemiBold"/>
            </a:endParaRPr>
          </a:p>
        </p:txBody>
      </p:sp>
      <p:sp>
        <p:nvSpPr>
          <p:cNvPr id="94" name="Google Shape;970;p32"/>
          <p:cNvSpPr txBox="1"/>
          <p:nvPr/>
        </p:nvSpPr>
        <p:spPr>
          <a:xfrm>
            <a:off x="6755002" y="2013038"/>
            <a:ext cx="2805831"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chemeClr val="dk1"/>
                </a:solidFill>
                <a:latin typeface="Corbel" pitchFamily="34" charset="0"/>
                <a:ea typeface="Barlow Condensed SemiBold"/>
                <a:cs typeface="Barlow Condensed SemiBold"/>
                <a:sym typeface="Barlow Condensed SemiBold"/>
              </a:rPr>
              <a:t>Conclusion et perspectives  </a:t>
            </a:r>
            <a:endParaRPr sz="2000" dirty="0">
              <a:solidFill>
                <a:schemeClr val="dk1"/>
              </a:solidFill>
              <a:latin typeface="Corbel" pitchFamily="34" charset="0"/>
              <a:ea typeface="Barlow Condensed SemiBold"/>
              <a:cs typeface="Barlow Condensed SemiBold"/>
              <a:sym typeface="Barlow Condensed SemiBold"/>
            </a:endParaRPr>
          </a:p>
        </p:txBody>
      </p:sp>
      <p:sp>
        <p:nvSpPr>
          <p:cNvPr id="64" name="Google Shape;952;p32">
            <a:extLst>
              <a:ext uri="{FF2B5EF4-FFF2-40B4-BE49-F238E27FC236}">
                <a16:creationId xmlns:a16="http://schemas.microsoft.com/office/drawing/2014/main" xmlns="" id="{21F81B22-2280-4B64-A060-818858EB1D10}"/>
              </a:ext>
            </a:extLst>
          </p:cNvPr>
          <p:cNvSpPr txBox="1"/>
          <p:nvPr/>
        </p:nvSpPr>
        <p:spPr>
          <a:xfrm>
            <a:off x="2019414" y="2687970"/>
            <a:ext cx="741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2"/>
                </a:solidFill>
                <a:latin typeface="Corbel" pitchFamily="34" charset="0"/>
                <a:ea typeface="Barlow Condensed SemiBold"/>
                <a:cs typeface="Barlow Condensed SemiBold"/>
                <a:sym typeface="Barlow Condensed SemiBold"/>
              </a:rPr>
              <a:t>02</a:t>
            </a:r>
            <a:endParaRPr sz="3000" dirty="0">
              <a:solidFill>
                <a:schemeClr val="accent2"/>
              </a:solidFill>
              <a:latin typeface="Corbel" pitchFamily="34" charset="0"/>
              <a:ea typeface="Barlow Condensed SemiBold"/>
              <a:cs typeface="Barlow Condensed SemiBold"/>
              <a:sym typeface="Barlow Condensed SemiBold"/>
            </a:endParaRPr>
          </a:p>
        </p:txBody>
      </p:sp>
      <p:sp>
        <p:nvSpPr>
          <p:cNvPr id="66" name="Google Shape;970;p32">
            <a:extLst>
              <a:ext uri="{FF2B5EF4-FFF2-40B4-BE49-F238E27FC236}">
                <a16:creationId xmlns:a16="http://schemas.microsoft.com/office/drawing/2014/main" xmlns="" id="{3603F11C-9582-442C-8464-7E3DA7D6F6B7}"/>
              </a:ext>
            </a:extLst>
          </p:cNvPr>
          <p:cNvSpPr txBox="1"/>
          <p:nvPr/>
        </p:nvSpPr>
        <p:spPr>
          <a:xfrm>
            <a:off x="2767108" y="3320902"/>
            <a:ext cx="1901853" cy="429600"/>
          </a:xfrm>
          <a:prstGeom prst="rect">
            <a:avLst/>
          </a:prstGeom>
          <a:noFill/>
          <a:ln>
            <a:noFill/>
          </a:ln>
        </p:spPr>
        <p:txBody>
          <a:bodyPr spcFirstLastPara="1" wrap="square" lIns="91425" tIns="91425" rIns="91425" bIns="91425" anchor="ctr" anchorCtr="0">
            <a:noAutofit/>
          </a:bodyPr>
          <a:lstStyle/>
          <a:p>
            <a:pPr lvl="0" algn="ctr"/>
            <a:r>
              <a:rPr lang="fr-FR" sz="2000" dirty="0">
                <a:solidFill>
                  <a:schemeClr val="dk1"/>
                </a:solidFill>
                <a:latin typeface="Corbel" pitchFamily="34" charset="0"/>
                <a:ea typeface="Barlow Condensed SemiBold"/>
                <a:cs typeface="Barlow Condensed SemiBold"/>
                <a:sym typeface="Barlow Condensed SemiBold"/>
              </a:rPr>
              <a:t>Cahier des charges</a:t>
            </a:r>
          </a:p>
        </p:txBody>
      </p:sp>
    </p:spTree>
    <p:extLst>
      <p:ext uri="{BB962C8B-B14F-4D97-AF65-F5344CB8AC3E}">
        <p14:creationId xmlns:p14="http://schemas.microsoft.com/office/powerpoint/2010/main" val="2706203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3" name="Rectangle : en biseau 2">
            <a:extLst>
              <a:ext uri="{FF2B5EF4-FFF2-40B4-BE49-F238E27FC236}">
                <a16:creationId xmlns:a16="http://schemas.microsoft.com/office/drawing/2014/main" xmlns="" id="{ACAB7645-994D-40C5-B348-BA15C14A431A}"/>
              </a:ext>
            </a:extLst>
          </p:cNvPr>
          <p:cNvSpPr/>
          <p:nvPr/>
        </p:nvSpPr>
        <p:spPr>
          <a:xfrm>
            <a:off x="5038389" y="610676"/>
            <a:ext cx="2590800" cy="644804"/>
          </a:xfrm>
          <a:prstGeom prst="bevel">
            <a:avLst/>
          </a:prstGeom>
          <a:solidFill>
            <a:srgbClr val="C9E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solidFill>
                <a:srgbClr val="FFFFFF"/>
              </a:solidFill>
              <a:latin typeface="Arial Narrow" panose="020B0606020202030204" pitchFamily="34" charset="0"/>
            </a:endParaRPr>
          </a:p>
        </p:txBody>
      </p:sp>
      <p:sp>
        <p:nvSpPr>
          <p:cNvPr id="6" name="Rectangle 5">
            <a:extLst>
              <a:ext uri="{FF2B5EF4-FFF2-40B4-BE49-F238E27FC236}">
                <a16:creationId xmlns:a16="http://schemas.microsoft.com/office/drawing/2014/main" xmlns="" id="{54A259F6-D8CF-4256-B584-2A48CEC9CB5B}"/>
              </a:ext>
            </a:extLst>
          </p:cNvPr>
          <p:cNvSpPr/>
          <p:nvPr/>
        </p:nvSpPr>
        <p:spPr>
          <a:xfrm>
            <a:off x="358088" y="915046"/>
            <a:ext cx="2026153" cy="6782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Arial Narrow" panose="020B0606020202030204" pitchFamily="34" charset="0"/>
            </a:endParaRPr>
          </a:p>
        </p:txBody>
      </p:sp>
      <p:sp>
        <p:nvSpPr>
          <p:cNvPr id="7" name="Rectangle 6">
            <a:extLst>
              <a:ext uri="{FF2B5EF4-FFF2-40B4-BE49-F238E27FC236}">
                <a16:creationId xmlns:a16="http://schemas.microsoft.com/office/drawing/2014/main" xmlns="" id="{3A9A7A7C-F190-434C-9607-3679D0099C6C}"/>
              </a:ext>
            </a:extLst>
          </p:cNvPr>
          <p:cNvSpPr/>
          <p:nvPr/>
        </p:nvSpPr>
        <p:spPr>
          <a:xfrm>
            <a:off x="228600" y="1949419"/>
            <a:ext cx="8458200" cy="21336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n>
                <a:solidFill>
                  <a:schemeClr val="accent4">
                    <a:lumMod val="60000"/>
                    <a:lumOff val="40000"/>
                  </a:schemeClr>
                </a:solidFill>
              </a:ln>
              <a:latin typeface="Arial Narrow" panose="020B0606020202030204" pitchFamily="34" charset="0"/>
            </a:endParaRPr>
          </a:p>
        </p:txBody>
      </p:sp>
      <p:sp>
        <p:nvSpPr>
          <p:cNvPr id="8" name="ZoneTexte 7">
            <a:extLst>
              <a:ext uri="{FF2B5EF4-FFF2-40B4-BE49-F238E27FC236}">
                <a16:creationId xmlns:a16="http://schemas.microsoft.com/office/drawing/2014/main" xmlns="" id="{E596BF61-EA6D-4D0A-9197-87F257755450}"/>
              </a:ext>
            </a:extLst>
          </p:cNvPr>
          <p:cNvSpPr txBox="1"/>
          <p:nvPr/>
        </p:nvSpPr>
        <p:spPr>
          <a:xfrm>
            <a:off x="364622" y="904814"/>
            <a:ext cx="2026153" cy="677108"/>
          </a:xfrm>
          <a:prstGeom prst="rect">
            <a:avLst/>
          </a:prstGeom>
          <a:noFill/>
          <a:ln>
            <a:noFill/>
          </a:ln>
        </p:spPr>
        <p:txBody>
          <a:bodyPr wrap="square" rtlCol="0">
            <a:spAutoFit/>
          </a:bodyPr>
          <a:lstStyle/>
          <a:p>
            <a:r>
              <a:rPr lang="fr-FR" sz="1200" dirty="0">
                <a:latin typeface="Arial Narrow" panose="020B0606020202030204" pitchFamily="34" charset="0"/>
              </a:rPr>
              <a:t>L'angle d'inclinaison de châssis</a:t>
            </a:r>
            <a:r>
              <a:rPr lang="fr-FR" dirty="0">
                <a:latin typeface="Arial Narrow" panose="020B0606020202030204" pitchFamily="34" charset="0"/>
              </a:rPr>
              <a:t> </a:t>
            </a:r>
            <a:endParaRPr lang="fr-FR" sz="1200" dirty="0">
              <a:latin typeface="Arial Narrow" panose="020B0606020202030204" pitchFamily="34" charset="0"/>
            </a:endParaRPr>
          </a:p>
          <a:p>
            <a:r>
              <a:rPr lang="fr-FR" sz="1200" dirty="0">
                <a:latin typeface="Arial Narrow" panose="020B0606020202030204" pitchFamily="34" charset="0"/>
              </a:rPr>
              <a:t>La distance scanné </a:t>
            </a:r>
          </a:p>
          <a:p>
            <a:r>
              <a:rPr lang="fr-FR" sz="1200" dirty="0">
                <a:latin typeface="Arial Narrow" panose="020B0606020202030204" pitchFamily="34" charset="0"/>
              </a:rPr>
              <a:t>Les dimensions de l’obstacle</a:t>
            </a:r>
          </a:p>
        </p:txBody>
      </p:sp>
      <p:sp>
        <p:nvSpPr>
          <p:cNvPr id="9" name="Rectangle 8">
            <a:extLst>
              <a:ext uri="{FF2B5EF4-FFF2-40B4-BE49-F238E27FC236}">
                <a16:creationId xmlns:a16="http://schemas.microsoft.com/office/drawing/2014/main" xmlns="" id="{48D3E61A-9718-4EDE-8E72-AB638AFE0F14}"/>
              </a:ext>
            </a:extLst>
          </p:cNvPr>
          <p:cNvSpPr/>
          <p:nvPr/>
        </p:nvSpPr>
        <p:spPr>
          <a:xfrm>
            <a:off x="6758471" y="4583522"/>
            <a:ext cx="1905000" cy="341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Arial Narrow" panose="020B0606020202030204" pitchFamily="34" charset="0"/>
            </a:endParaRPr>
          </a:p>
        </p:txBody>
      </p:sp>
      <p:sp>
        <p:nvSpPr>
          <p:cNvPr id="10" name="ZoneTexte 9">
            <a:extLst>
              <a:ext uri="{FF2B5EF4-FFF2-40B4-BE49-F238E27FC236}">
                <a16:creationId xmlns:a16="http://schemas.microsoft.com/office/drawing/2014/main" xmlns="" id="{80B14ACA-F63A-4FD3-8707-6479871D3252}"/>
              </a:ext>
            </a:extLst>
          </p:cNvPr>
          <p:cNvSpPr txBox="1"/>
          <p:nvPr/>
        </p:nvSpPr>
        <p:spPr>
          <a:xfrm>
            <a:off x="6915296" y="4583522"/>
            <a:ext cx="1981200" cy="307777"/>
          </a:xfrm>
          <a:prstGeom prst="rect">
            <a:avLst/>
          </a:prstGeom>
          <a:noFill/>
          <a:ln>
            <a:noFill/>
          </a:ln>
        </p:spPr>
        <p:txBody>
          <a:bodyPr wrap="square" rtlCol="0">
            <a:spAutoFit/>
          </a:bodyPr>
          <a:lstStyle/>
          <a:p>
            <a:r>
              <a:rPr lang="fr-FR" dirty="0">
                <a:latin typeface="Arial Narrow" panose="020B0606020202030204" pitchFamily="34" charset="0"/>
              </a:rPr>
              <a:t>Système mécanique </a:t>
            </a:r>
          </a:p>
        </p:txBody>
      </p:sp>
      <p:sp>
        <p:nvSpPr>
          <p:cNvPr id="11" name="ZoneTexte 10">
            <a:extLst>
              <a:ext uri="{FF2B5EF4-FFF2-40B4-BE49-F238E27FC236}">
                <a16:creationId xmlns:a16="http://schemas.microsoft.com/office/drawing/2014/main" xmlns="" id="{844D0D9D-EA3A-462D-B289-99B3C7E3F52B}"/>
              </a:ext>
            </a:extLst>
          </p:cNvPr>
          <p:cNvSpPr txBox="1"/>
          <p:nvPr/>
        </p:nvSpPr>
        <p:spPr>
          <a:xfrm>
            <a:off x="5281819" y="753969"/>
            <a:ext cx="2495550" cy="338554"/>
          </a:xfrm>
          <a:prstGeom prst="rect">
            <a:avLst/>
          </a:prstGeom>
          <a:noFill/>
        </p:spPr>
        <p:txBody>
          <a:bodyPr wrap="square" rtlCol="0">
            <a:spAutoFit/>
          </a:bodyPr>
          <a:lstStyle/>
          <a:p>
            <a:r>
              <a:rPr lang="fr-FR" sz="1600" dirty="0">
                <a:latin typeface="Arial Narrow" panose="020B0606020202030204" pitchFamily="34" charset="0"/>
              </a:rPr>
              <a:t>Interface homme-machine </a:t>
            </a:r>
          </a:p>
        </p:txBody>
      </p:sp>
      <p:sp>
        <p:nvSpPr>
          <p:cNvPr id="12" name="Flèche : double flèche verticale 11">
            <a:extLst>
              <a:ext uri="{FF2B5EF4-FFF2-40B4-BE49-F238E27FC236}">
                <a16:creationId xmlns:a16="http://schemas.microsoft.com/office/drawing/2014/main" xmlns="" id="{57538E32-D901-4455-A65C-37305B55C3E4}"/>
              </a:ext>
            </a:extLst>
          </p:cNvPr>
          <p:cNvSpPr/>
          <p:nvPr/>
        </p:nvSpPr>
        <p:spPr>
          <a:xfrm>
            <a:off x="6172200" y="1360518"/>
            <a:ext cx="228600" cy="492772"/>
          </a:xfrm>
          <a:prstGeom prst="upDownArrow">
            <a:avLst/>
          </a:prstGeom>
          <a:solidFill>
            <a:srgbClr val="C9E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Arial Narrow" panose="020B0606020202030204" pitchFamily="34" charset="0"/>
            </a:endParaRPr>
          </a:p>
        </p:txBody>
      </p:sp>
      <p:sp>
        <p:nvSpPr>
          <p:cNvPr id="13" name="ZoneTexte 12">
            <a:extLst>
              <a:ext uri="{FF2B5EF4-FFF2-40B4-BE49-F238E27FC236}">
                <a16:creationId xmlns:a16="http://schemas.microsoft.com/office/drawing/2014/main" xmlns="" id="{249E4C32-6ACF-4BEB-B24F-DFFF73B8F3BF}"/>
              </a:ext>
            </a:extLst>
          </p:cNvPr>
          <p:cNvSpPr txBox="1"/>
          <p:nvPr/>
        </p:nvSpPr>
        <p:spPr>
          <a:xfrm>
            <a:off x="7086600" y="1984124"/>
            <a:ext cx="1905000" cy="276999"/>
          </a:xfrm>
          <a:prstGeom prst="rect">
            <a:avLst/>
          </a:prstGeom>
          <a:noFill/>
        </p:spPr>
        <p:txBody>
          <a:bodyPr wrap="square" rtlCol="0">
            <a:spAutoFit/>
          </a:bodyPr>
          <a:lstStyle/>
          <a:p>
            <a:r>
              <a:rPr lang="fr-FR" sz="1200" dirty="0">
                <a:latin typeface="Arial Narrow" panose="020B0606020202030204" pitchFamily="34" charset="0"/>
              </a:rPr>
              <a:t>Système suspension</a:t>
            </a:r>
          </a:p>
        </p:txBody>
      </p:sp>
      <p:sp>
        <p:nvSpPr>
          <p:cNvPr id="15" name="ZoneTexte 14">
            <a:extLst>
              <a:ext uri="{FF2B5EF4-FFF2-40B4-BE49-F238E27FC236}">
                <a16:creationId xmlns:a16="http://schemas.microsoft.com/office/drawing/2014/main" xmlns="" id="{E80221D8-77E6-451B-B942-CC033B0BEADD}"/>
              </a:ext>
            </a:extLst>
          </p:cNvPr>
          <p:cNvSpPr txBox="1"/>
          <p:nvPr/>
        </p:nvSpPr>
        <p:spPr>
          <a:xfrm>
            <a:off x="157163" y="4089874"/>
            <a:ext cx="2152650" cy="276999"/>
          </a:xfrm>
          <a:prstGeom prst="rect">
            <a:avLst/>
          </a:prstGeom>
          <a:noFill/>
        </p:spPr>
        <p:txBody>
          <a:bodyPr wrap="square" rtlCol="0">
            <a:spAutoFit/>
          </a:bodyPr>
          <a:lstStyle/>
          <a:p>
            <a:r>
              <a:rPr lang="fr-FR" sz="1200" dirty="0">
                <a:latin typeface="Arial Narrow" panose="020B0606020202030204" pitchFamily="34" charset="0"/>
              </a:rPr>
              <a:t>Le monde extérieur </a:t>
            </a:r>
          </a:p>
        </p:txBody>
      </p:sp>
      <p:sp>
        <p:nvSpPr>
          <p:cNvPr id="18" name="Flèche : droite 17">
            <a:extLst>
              <a:ext uri="{FF2B5EF4-FFF2-40B4-BE49-F238E27FC236}">
                <a16:creationId xmlns:a16="http://schemas.microsoft.com/office/drawing/2014/main" xmlns="" id="{1984C9DC-8115-4ADF-AE81-C992B0273560}"/>
              </a:ext>
            </a:extLst>
          </p:cNvPr>
          <p:cNvSpPr/>
          <p:nvPr/>
        </p:nvSpPr>
        <p:spPr>
          <a:xfrm>
            <a:off x="2390775" y="2838147"/>
            <a:ext cx="685800" cy="30777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Arial Narrow" panose="020B0606020202030204" pitchFamily="34" charset="0"/>
            </a:endParaRPr>
          </a:p>
        </p:txBody>
      </p:sp>
      <p:sp>
        <p:nvSpPr>
          <p:cNvPr id="19" name="Flèche : droite 18">
            <a:extLst>
              <a:ext uri="{FF2B5EF4-FFF2-40B4-BE49-F238E27FC236}">
                <a16:creationId xmlns:a16="http://schemas.microsoft.com/office/drawing/2014/main" xmlns="" id="{607F0179-3577-4542-ABE0-D3075460BF4B}"/>
              </a:ext>
            </a:extLst>
          </p:cNvPr>
          <p:cNvSpPr/>
          <p:nvPr/>
        </p:nvSpPr>
        <p:spPr>
          <a:xfrm>
            <a:off x="5715000" y="2831980"/>
            <a:ext cx="685800" cy="307777"/>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a:latin typeface="Arial Narrow" panose="020B0606020202030204" pitchFamily="34" charset="0"/>
            </a:endParaRPr>
          </a:p>
        </p:txBody>
      </p:sp>
      <p:cxnSp>
        <p:nvCxnSpPr>
          <p:cNvPr id="20" name="Connecteur droit avec flèche 19">
            <a:extLst>
              <a:ext uri="{FF2B5EF4-FFF2-40B4-BE49-F238E27FC236}">
                <a16:creationId xmlns:a16="http://schemas.microsoft.com/office/drawing/2014/main" xmlns="" id="{743B880A-7050-4F01-A65E-2417E43C48D5}"/>
              </a:ext>
            </a:extLst>
          </p:cNvPr>
          <p:cNvCxnSpPr>
            <a:cxnSpLocks/>
          </p:cNvCxnSpPr>
          <p:nvPr/>
        </p:nvCxnSpPr>
        <p:spPr>
          <a:xfrm>
            <a:off x="7286289" y="3677724"/>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Connecteur droit avec flèche 20">
            <a:extLst>
              <a:ext uri="{FF2B5EF4-FFF2-40B4-BE49-F238E27FC236}">
                <a16:creationId xmlns:a16="http://schemas.microsoft.com/office/drawing/2014/main" xmlns="" id="{1F7C2146-A154-4EFD-BE56-76663D29576C}"/>
              </a:ext>
            </a:extLst>
          </p:cNvPr>
          <p:cNvCxnSpPr>
            <a:cxnSpLocks/>
          </p:cNvCxnSpPr>
          <p:nvPr/>
        </p:nvCxnSpPr>
        <p:spPr>
          <a:xfrm>
            <a:off x="7629189" y="3677724"/>
            <a:ext cx="0" cy="824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xmlns="" id="{D9072AF8-462C-4423-A12C-3019FDE862CF}"/>
              </a:ext>
            </a:extLst>
          </p:cNvPr>
          <p:cNvCxnSpPr>
            <a:cxnSpLocks/>
          </p:cNvCxnSpPr>
          <p:nvPr/>
        </p:nvCxnSpPr>
        <p:spPr>
          <a:xfrm>
            <a:off x="7972089" y="3677724"/>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xmlns="" id="{CBEFC3E8-DD9F-47F1-BAB4-1B78F03A9F11}"/>
              </a:ext>
            </a:extLst>
          </p:cNvPr>
          <p:cNvCxnSpPr>
            <a:cxnSpLocks/>
          </p:cNvCxnSpPr>
          <p:nvPr/>
        </p:nvCxnSpPr>
        <p:spPr>
          <a:xfrm>
            <a:off x="847725" y="1841897"/>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xmlns="" id="{0EAC4E59-6E3B-4A3D-B6F9-8CFF02922E27}"/>
              </a:ext>
            </a:extLst>
          </p:cNvPr>
          <p:cNvCxnSpPr>
            <a:cxnSpLocks/>
          </p:cNvCxnSpPr>
          <p:nvPr/>
        </p:nvCxnSpPr>
        <p:spPr>
          <a:xfrm>
            <a:off x="1143000" y="1657351"/>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xmlns="" id="{1E11313B-FAF8-4830-8794-F648C72AF6D0}"/>
              </a:ext>
            </a:extLst>
          </p:cNvPr>
          <p:cNvCxnSpPr>
            <a:cxnSpLocks/>
          </p:cNvCxnSpPr>
          <p:nvPr/>
        </p:nvCxnSpPr>
        <p:spPr>
          <a:xfrm>
            <a:off x="1457325" y="1841897"/>
            <a:ext cx="0" cy="457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eur droit 25">
            <a:extLst>
              <a:ext uri="{FF2B5EF4-FFF2-40B4-BE49-F238E27FC236}">
                <a16:creationId xmlns:a16="http://schemas.microsoft.com/office/drawing/2014/main" xmlns="" id="{87282BDA-1466-4448-8542-6C6D1F55B4FB}"/>
              </a:ext>
            </a:extLst>
          </p:cNvPr>
          <p:cNvCxnSpPr>
            <a:cxnSpLocks/>
          </p:cNvCxnSpPr>
          <p:nvPr/>
        </p:nvCxnSpPr>
        <p:spPr>
          <a:xfrm flipH="1">
            <a:off x="847725" y="2250578"/>
            <a:ext cx="1" cy="216397"/>
          </a:xfrm>
          <a:prstGeom prst="line">
            <a:avLst/>
          </a:prstGeom>
        </p:spPr>
        <p:style>
          <a:lnRef idx="3">
            <a:schemeClr val="dk1"/>
          </a:lnRef>
          <a:fillRef idx="0">
            <a:schemeClr val="dk1"/>
          </a:fillRef>
          <a:effectRef idx="2">
            <a:schemeClr val="dk1"/>
          </a:effectRef>
          <a:fontRef idx="minor">
            <a:schemeClr val="tx1"/>
          </a:fontRef>
        </p:style>
      </p:cxnSp>
      <p:cxnSp>
        <p:nvCxnSpPr>
          <p:cNvPr id="27" name="Connecteur droit 26">
            <a:extLst>
              <a:ext uri="{FF2B5EF4-FFF2-40B4-BE49-F238E27FC236}">
                <a16:creationId xmlns:a16="http://schemas.microsoft.com/office/drawing/2014/main" xmlns="" id="{4A04E5E3-D938-4FC1-840F-436377A768D0}"/>
              </a:ext>
            </a:extLst>
          </p:cNvPr>
          <p:cNvCxnSpPr>
            <a:cxnSpLocks/>
          </p:cNvCxnSpPr>
          <p:nvPr/>
        </p:nvCxnSpPr>
        <p:spPr>
          <a:xfrm flipH="1">
            <a:off x="1457325" y="2258760"/>
            <a:ext cx="3" cy="208215"/>
          </a:xfrm>
          <a:prstGeom prst="line">
            <a:avLst/>
          </a:prstGeom>
        </p:spPr>
        <p:style>
          <a:lnRef idx="3">
            <a:schemeClr val="dk1"/>
          </a:lnRef>
          <a:fillRef idx="0">
            <a:schemeClr val="dk1"/>
          </a:fillRef>
          <a:effectRef idx="2">
            <a:schemeClr val="dk1"/>
          </a:effectRef>
          <a:fontRef idx="minor">
            <a:schemeClr val="tx1"/>
          </a:fontRef>
        </p:style>
      </p:cxnSp>
      <p:cxnSp>
        <p:nvCxnSpPr>
          <p:cNvPr id="28" name="Connecteur droit 27">
            <a:extLst>
              <a:ext uri="{FF2B5EF4-FFF2-40B4-BE49-F238E27FC236}">
                <a16:creationId xmlns:a16="http://schemas.microsoft.com/office/drawing/2014/main" xmlns="" id="{49FB7C9D-44F4-456A-828E-33E62FA12383}"/>
              </a:ext>
            </a:extLst>
          </p:cNvPr>
          <p:cNvCxnSpPr>
            <a:cxnSpLocks/>
          </p:cNvCxnSpPr>
          <p:nvPr/>
        </p:nvCxnSpPr>
        <p:spPr>
          <a:xfrm flipH="1">
            <a:off x="1143000" y="2079813"/>
            <a:ext cx="2" cy="219284"/>
          </a:xfrm>
          <a:prstGeom prst="line">
            <a:avLst/>
          </a:prstGeom>
        </p:spPr>
        <p:style>
          <a:lnRef idx="3">
            <a:schemeClr val="dk1"/>
          </a:lnRef>
          <a:fillRef idx="0">
            <a:schemeClr val="dk1"/>
          </a:fillRef>
          <a:effectRef idx="2">
            <a:schemeClr val="dk1"/>
          </a:effectRef>
          <a:fontRef idx="minor">
            <a:schemeClr val="tx1"/>
          </a:fontRef>
        </p:style>
      </p:cxnSp>
      <p:cxnSp>
        <p:nvCxnSpPr>
          <p:cNvPr id="30" name="Connecteur droit avec flèche 29">
            <a:extLst>
              <a:ext uri="{FF2B5EF4-FFF2-40B4-BE49-F238E27FC236}">
                <a16:creationId xmlns:a16="http://schemas.microsoft.com/office/drawing/2014/main" xmlns="" id="{EA2B02E9-3C4B-4481-B4FB-701FB0FB44E1}"/>
              </a:ext>
            </a:extLst>
          </p:cNvPr>
          <p:cNvCxnSpPr>
            <a:cxnSpLocks/>
          </p:cNvCxnSpPr>
          <p:nvPr/>
        </p:nvCxnSpPr>
        <p:spPr>
          <a:xfrm flipH="1" flipV="1">
            <a:off x="2638425" y="3194081"/>
            <a:ext cx="923925" cy="15433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ZoneTexte 30">
            <a:extLst>
              <a:ext uri="{FF2B5EF4-FFF2-40B4-BE49-F238E27FC236}">
                <a16:creationId xmlns:a16="http://schemas.microsoft.com/office/drawing/2014/main" xmlns="" id="{DFB0C930-9065-42BB-85CF-3DB4DB49904A}"/>
              </a:ext>
            </a:extLst>
          </p:cNvPr>
          <p:cNvSpPr txBox="1"/>
          <p:nvPr/>
        </p:nvSpPr>
        <p:spPr>
          <a:xfrm>
            <a:off x="3603884" y="4691651"/>
            <a:ext cx="1724025" cy="307777"/>
          </a:xfrm>
          <a:prstGeom prst="rect">
            <a:avLst/>
          </a:prstGeom>
          <a:noFill/>
          <a:ln>
            <a:noFill/>
          </a:ln>
        </p:spPr>
        <p:txBody>
          <a:bodyPr wrap="square" rtlCol="0">
            <a:spAutoFit/>
          </a:bodyPr>
          <a:lstStyle/>
          <a:p>
            <a:r>
              <a:rPr lang="fr-FR" dirty="0">
                <a:latin typeface="Arial Narrow" panose="020B0606020202030204" pitchFamily="34" charset="0"/>
              </a:rPr>
              <a:t>Flux de données</a:t>
            </a:r>
          </a:p>
        </p:txBody>
      </p:sp>
      <p:cxnSp>
        <p:nvCxnSpPr>
          <p:cNvPr id="36" name="Connecteur droit avec flèche 35">
            <a:extLst>
              <a:ext uri="{FF2B5EF4-FFF2-40B4-BE49-F238E27FC236}">
                <a16:creationId xmlns:a16="http://schemas.microsoft.com/office/drawing/2014/main" xmlns="" id="{24D1A2AA-DA2B-468B-A089-92AA8EF50B14}"/>
              </a:ext>
            </a:extLst>
          </p:cNvPr>
          <p:cNvCxnSpPr>
            <a:cxnSpLocks/>
          </p:cNvCxnSpPr>
          <p:nvPr/>
        </p:nvCxnSpPr>
        <p:spPr>
          <a:xfrm flipV="1">
            <a:off x="5043487" y="3194081"/>
            <a:ext cx="923925" cy="15971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ZoneTexte 31">
            <a:extLst>
              <a:ext uri="{FF2B5EF4-FFF2-40B4-BE49-F238E27FC236}">
                <a16:creationId xmlns:a16="http://schemas.microsoft.com/office/drawing/2014/main" xmlns="" id="{CD0F11E4-E3EE-48B5-8EDE-C7B9FE9F8960}"/>
              </a:ext>
            </a:extLst>
          </p:cNvPr>
          <p:cNvSpPr txBox="1"/>
          <p:nvPr/>
        </p:nvSpPr>
        <p:spPr>
          <a:xfrm>
            <a:off x="118063" y="130164"/>
            <a:ext cx="3743324" cy="461665"/>
          </a:xfrm>
          <a:prstGeom prst="rect">
            <a:avLst/>
          </a:prstGeom>
          <a:noFill/>
          <a:ln>
            <a:noFill/>
          </a:ln>
        </p:spPr>
        <p:txBody>
          <a:bodyPr wrap="square" rtlCol="0">
            <a:spAutoFit/>
          </a:bodyPr>
          <a:lstStyle/>
          <a:p>
            <a:r>
              <a:rPr lang="fr-FR" sz="2400" dirty="0">
                <a:latin typeface="Arial Narrow" panose="020B0606020202030204" pitchFamily="34" charset="0"/>
              </a:rPr>
              <a:t>Choix de composants</a:t>
            </a:r>
          </a:p>
        </p:txBody>
      </p:sp>
      <p:grpSp>
        <p:nvGrpSpPr>
          <p:cNvPr id="33" name="Google Shape;925;p32">
            <a:extLst>
              <a:ext uri="{FF2B5EF4-FFF2-40B4-BE49-F238E27FC236}">
                <a16:creationId xmlns:a16="http://schemas.microsoft.com/office/drawing/2014/main" xmlns="" id="{ED4A3FFB-A220-4911-9A78-6394654DAC8A}"/>
              </a:ext>
            </a:extLst>
          </p:cNvPr>
          <p:cNvGrpSpPr/>
          <p:nvPr/>
        </p:nvGrpSpPr>
        <p:grpSpPr>
          <a:xfrm rot="5400000">
            <a:off x="8012127" y="-333519"/>
            <a:ext cx="835888" cy="1488110"/>
            <a:chOff x="-26858" y="-227337"/>
            <a:chExt cx="1093215" cy="2103500"/>
          </a:xfrm>
        </p:grpSpPr>
        <p:sp>
          <p:nvSpPr>
            <p:cNvPr id="34" name="Google Shape;926;p32">
              <a:extLst>
                <a:ext uri="{FF2B5EF4-FFF2-40B4-BE49-F238E27FC236}">
                  <a16:creationId xmlns:a16="http://schemas.microsoft.com/office/drawing/2014/main" xmlns="" id="{F649FBC7-58C2-4F8F-B574-E3A2CC6228C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35" name="Google Shape;927;p32">
              <a:extLst>
                <a:ext uri="{FF2B5EF4-FFF2-40B4-BE49-F238E27FC236}">
                  <a16:creationId xmlns:a16="http://schemas.microsoft.com/office/drawing/2014/main" xmlns="" id="{26D74F6B-9978-42ED-AA0E-4666B9AF5AC8}"/>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37" name="Google Shape;928;p32">
              <a:extLst>
                <a:ext uri="{FF2B5EF4-FFF2-40B4-BE49-F238E27FC236}">
                  <a16:creationId xmlns:a16="http://schemas.microsoft.com/office/drawing/2014/main" xmlns="" id="{7CC14838-3CAC-40F5-A748-433C2422E65E}"/>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38" name="Google Shape;929;p32">
              <a:extLst>
                <a:ext uri="{FF2B5EF4-FFF2-40B4-BE49-F238E27FC236}">
                  <a16:creationId xmlns:a16="http://schemas.microsoft.com/office/drawing/2014/main" xmlns="" id="{D8373D9C-ACC4-43C1-BE18-12B9E78DCF33}"/>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39" name="Google Shape;930;p32">
              <a:extLst>
                <a:ext uri="{FF2B5EF4-FFF2-40B4-BE49-F238E27FC236}">
                  <a16:creationId xmlns:a16="http://schemas.microsoft.com/office/drawing/2014/main" xmlns="" id="{C9121A0E-4E8B-4641-99A1-CE4E46E31071}"/>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0" name="Google Shape;931;p32">
              <a:extLst>
                <a:ext uri="{FF2B5EF4-FFF2-40B4-BE49-F238E27FC236}">
                  <a16:creationId xmlns:a16="http://schemas.microsoft.com/office/drawing/2014/main" xmlns="" id="{B4D66E4F-D1BC-4BC4-BA4B-9215E542268E}"/>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1" name="Google Shape;932;p32">
              <a:extLst>
                <a:ext uri="{FF2B5EF4-FFF2-40B4-BE49-F238E27FC236}">
                  <a16:creationId xmlns:a16="http://schemas.microsoft.com/office/drawing/2014/main" xmlns="" id="{7C6DDD53-3EE8-46AF-916E-E8B5458E7CBC}"/>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2" name="Google Shape;933;p32">
              <a:extLst>
                <a:ext uri="{FF2B5EF4-FFF2-40B4-BE49-F238E27FC236}">
                  <a16:creationId xmlns:a16="http://schemas.microsoft.com/office/drawing/2014/main" xmlns="" id="{E6B9FB29-3923-49EA-AFE5-99506DFB3400}"/>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3" name="Google Shape;934;p32">
              <a:extLst>
                <a:ext uri="{FF2B5EF4-FFF2-40B4-BE49-F238E27FC236}">
                  <a16:creationId xmlns:a16="http://schemas.microsoft.com/office/drawing/2014/main" xmlns="" id="{224B043A-CA10-4A41-9B95-C5E91FDBA62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4" name="Google Shape;935;p32">
              <a:extLst>
                <a:ext uri="{FF2B5EF4-FFF2-40B4-BE49-F238E27FC236}">
                  <a16:creationId xmlns:a16="http://schemas.microsoft.com/office/drawing/2014/main" xmlns="" id="{8478C79A-5A0B-4B3B-BEE9-863676E4078D}"/>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5" name="Google Shape;936;p32">
              <a:extLst>
                <a:ext uri="{FF2B5EF4-FFF2-40B4-BE49-F238E27FC236}">
                  <a16:creationId xmlns:a16="http://schemas.microsoft.com/office/drawing/2014/main" xmlns="" id="{80CCCD7B-7471-4205-AD36-1E9D2CFADEA0}"/>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6" name="Google Shape;937;p32">
              <a:extLst>
                <a:ext uri="{FF2B5EF4-FFF2-40B4-BE49-F238E27FC236}">
                  <a16:creationId xmlns:a16="http://schemas.microsoft.com/office/drawing/2014/main" xmlns="" id="{46EF395A-DC31-4CD7-B5BA-1A2522D6CD72}"/>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7" name="Google Shape;938;p32">
              <a:extLst>
                <a:ext uri="{FF2B5EF4-FFF2-40B4-BE49-F238E27FC236}">
                  <a16:creationId xmlns:a16="http://schemas.microsoft.com/office/drawing/2014/main" xmlns="" id="{8581570F-3945-4336-8833-9231EFD8587E}"/>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48" name="Google Shape;939;p32">
              <a:extLst>
                <a:ext uri="{FF2B5EF4-FFF2-40B4-BE49-F238E27FC236}">
                  <a16:creationId xmlns:a16="http://schemas.microsoft.com/office/drawing/2014/main" xmlns="" id="{821AD385-9A9D-4906-AF9C-6202333EAF9E}"/>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1" name="Google Shape;942;p32">
              <a:extLst>
                <a:ext uri="{FF2B5EF4-FFF2-40B4-BE49-F238E27FC236}">
                  <a16:creationId xmlns:a16="http://schemas.microsoft.com/office/drawing/2014/main" xmlns="" id="{FD3DA439-037E-4B8F-AB06-B0A388075232}"/>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2" name="Google Shape;943;p32">
              <a:extLst>
                <a:ext uri="{FF2B5EF4-FFF2-40B4-BE49-F238E27FC236}">
                  <a16:creationId xmlns:a16="http://schemas.microsoft.com/office/drawing/2014/main" xmlns="" id="{C0C5EF50-77AA-4890-8EA2-FB4F98F33F24}"/>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3" name="Google Shape;944;p32">
              <a:extLst>
                <a:ext uri="{FF2B5EF4-FFF2-40B4-BE49-F238E27FC236}">
                  <a16:creationId xmlns:a16="http://schemas.microsoft.com/office/drawing/2014/main" xmlns="" id="{2552D944-44FF-415E-9D32-8AF327744E05}"/>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4" name="Google Shape;945;p32">
              <a:extLst>
                <a:ext uri="{FF2B5EF4-FFF2-40B4-BE49-F238E27FC236}">
                  <a16:creationId xmlns:a16="http://schemas.microsoft.com/office/drawing/2014/main" xmlns="" id="{1E762E40-5E8A-4492-96EB-5FA4CBC87493}"/>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5" name="Google Shape;946;p32">
              <a:extLst>
                <a:ext uri="{FF2B5EF4-FFF2-40B4-BE49-F238E27FC236}">
                  <a16:creationId xmlns:a16="http://schemas.microsoft.com/office/drawing/2014/main" xmlns="" id="{4E0579CE-1BBE-46D6-B23A-0ABE12A01221}"/>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sp>
          <p:nvSpPr>
            <p:cNvPr id="56" name="Google Shape;947;p32">
              <a:extLst>
                <a:ext uri="{FF2B5EF4-FFF2-40B4-BE49-F238E27FC236}">
                  <a16:creationId xmlns:a16="http://schemas.microsoft.com/office/drawing/2014/main" xmlns="" id="{51CCF449-F36C-45C6-AD42-5A649B5CB68E}"/>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Narrow" panose="020B0606020202030204" pitchFamily="34" charset="0"/>
              </a:endParaRPr>
            </a:p>
          </p:txBody>
        </p:sp>
      </p:grpSp>
      <p:sp>
        <p:nvSpPr>
          <p:cNvPr id="29" name="Rectangle : en biseau 28">
            <a:extLst>
              <a:ext uri="{FF2B5EF4-FFF2-40B4-BE49-F238E27FC236}">
                <a16:creationId xmlns:a16="http://schemas.microsoft.com/office/drawing/2014/main" xmlns="" id="{C3031941-EB5F-45EC-AA17-AB5B63E087AC}"/>
              </a:ext>
            </a:extLst>
          </p:cNvPr>
          <p:cNvSpPr/>
          <p:nvPr/>
        </p:nvSpPr>
        <p:spPr>
          <a:xfrm>
            <a:off x="454301" y="2584871"/>
            <a:ext cx="1798911" cy="1081194"/>
          </a:xfrm>
          <a:prstGeom prst="bevel">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Narrow" panose="020B0606020202030204" pitchFamily="34" charset="0"/>
            </a:endParaRPr>
          </a:p>
        </p:txBody>
      </p:sp>
      <p:sp>
        <p:nvSpPr>
          <p:cNvPr id="57" name="ZoneTexte 56">
            <a:extLst>
              <a:ext uri="{FF2B5EF4-FFF2-40B4-BE49-F238E27FC236}">
                <a16:creationId xmlns:a16="http://schemas.microsoft.com/office/drawing/2014/main" xmlns="" id="{47FD1D5C-F36E-42D3-B702-8413D5C85E51}"/>
              </a:ext>
            </a:extLst>
          </p:cNvPr>
          <p:cNvSpPr txBox="1"/>
          <p:nvPr/>
        </p:nvSpPr>
        <p:spPr>
          <a:xfrm>
            <a:off x="889259" y="2963365"/>
            <a:ext cx="1643591" cy="307777"/>
          </a:xfrm>
          <a:prstGeom prst="rect">
            <a:avLst/>
          </a:prstGeom>
          <a:noFill/>
        </p:spPr>
        <p:txBody>
          <a:bodyPr wrap="square" rtlCol="0">
            <a:spAutoFit/>
          </a:bodyPr>
          <a:lstStyle/>
          <a:p>
            <a:r>
              <a:rPr lang="fr-FR" dirty="0">
                <a:latin typeface="Arial Narrow" panose="020B0606020202030204" pitchFamily="34" charset="0"/>
              </a:rPr>
              <a:t>Capteurs </a:t>
            </a:r>
          </a:p>
        </p:txBody>
      </p:sp>
      <p:sp>
        <p:nvSpPr>
          <p:cNvPr id="58" name="Rectangle : en biseau 57">
            <a:extLst>
              <a:ext uri="{FF2B5EF4-FFF2-40B4-BE49-F238E27FC236}">
                <a16:creationId xmlns:a16="http://schemas.microsoft.com/office/drawing/2014/main" xmlns="" id="{861D06EE-57A9-484C-BBD6-3D442057FC8D}"/>
              </a:ext>
            </a:extLst>
          </p:cNvPr>
          <p:cNvSpPr/>
          <p:nvPr/>
        </p:nvSpPr>
        <p:spPr>
          <a:xfrm>
            <a:off x="3413383" y="2585069"/>
            <a:ext cx="1905001" cy="1080798"/>
          </a:xfrm>
          <a:prstGeom prst="bevel">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10000"/>
                  </a:schemeClr>
                </a:solidFill>
                <a:latin typeface="Arial Narrow" panose="020B0606020202030204" pitchFamily="34" charset="0"/>
                <a:cs typeface="Calibri Light" panose="020F0302020204030204" pitchFamily="34" charset="0"/>
              </a:rPr>
              <a:t>Unité de commande électronique</a:t>
            </a:r>
          </a:p>
        </p:txBody>
      </p:sp>
      <p:sp>
        <p:nvSpPr>
          <p:cNvPr id="60" name="Rectangle : en biseau 59">
            <a:extLst>
              <a:ext uri="{FF2B5EF4-FFF2-40B4-BE49-F238E27FC236}">
                <a16:creationId xmlns:a16="http://schemas.microsoft.com/office/drawing/2014/main" xmlns="" id="{D3100BD8-8B8E-4680-A1F1-736072D3D8BD}"/>
              </a:ext>
            </a:extLst>
          </p:cNvPr>
          <p:cNvSpPr/>
          <p:nvPr/>
        </p:nvSpPr>
        <p:spPr>
          <a:xfrm>
            <a:off x="6819900" y="2584871"/>
            <a:ext cx="1447799" cy="1075368"/>
          </a:xfrm>
          <a:prstGeom prst="beve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Narrow" panose="020B0606020202030204" pitchFamily="34" charset="0"/>
            </a:endParaRPr>
          </a:p>
        </p:txBody>
      </p:sp>
      <p:sp>
        <p:nvSpPr>
          <p:cNvPr id="61" name="ZoneTexte 60">
            <a:extLst>
              <a:ext uri="{FF2B5EF4-FFF2-40B4-BE49-F238E27FC236}">
                <a16:creationId xmlns:a16="http://schemas.microsoft.com/office/drawing/2014/main" xmlns="" id="{6B93223C-AFF0-4D50-AC07-5CA546B3AD7D}"/>
              </a:ext>
            </a:extLst>
          </p:cNvPr>
          <p:cNvSpPr txBox="1"/>
          <p:nvPr/>
        </p:nvSpPr>
        <p:spPr>
          <a:xfrm>
            <a:off x="7153122" y="2963366"/>
            <a:ext cx="1447799" cy="307777"/>
          </a:xfrm>
          <a:prstGeom prst="rect">
            <a:avLst/>
          </a:prstGeom>
          <a:noFill/>
        </p:spPr>
        <p:txBody>
          <a:bodyPr wrap="square" rtlCol="0">
            <a:spAutoFit/>
          </a:bodyPr>
          <a:lstStyle/>
          <a:p>
            <a:r>
              <a:rPr lang="fr-FR" dirty="0">
                <a:latin typeface="Arial Narrow" panose="020B0606020202030204" pitchFamily="34" charset="0"/>
              </a:rPr>
              <a:t>Moteurs</a:t>
            </a:r>
          </a:p>
        </p:txBody>
      </p:sp>
    </p:spTree>
    <p:extLst>
      <p:ext uri="{BB962C8B-B14F-4D97-AF65-F5344CB8AC3E}">
        <p14:creationId xmlns:p14="http://schemas.microsoft.com/office/powerpoint/2010/main" val="3217217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2" name="Image 1">
            <a:extLst>
              <a:ext uri="{FF2B5EF4-FFF2-40B4-BE49-F238E27FC236}">
                <a16:creationId xmlns:a16="http://schemas.microsoft.com/office/drawing/2014/main" xmlns="" id="{B819AB6E-D6C0-4ABD-8B04-C2288A91223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t="2319"/>
          <a:stretch/>
        </p:blipFill>
        <p:spPr>
          <a:xfrm>
            <a:off x="669233" y="601317"/>
            <a:ext cx="3346174" cy="3418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xmlns="" id="{701EA0A6-8F91-4659-994C-EEBD2D9BBB31}"/>
              </a:ext>
            </a:extLst>
          </p:cNvPr>
          <p:cNvSpPr txBox="1"/>
          <p:nvPr/>
        </p:nvSpPr>
        <p:spPr>
          <a:xfrm>
            <a:off x="1447800" y="4095750"/>
            <a:ext cx="2057400" cy="307777"/>
          </a:xfrm>
          <a:prstGeom prst="rect">
            <a:avLst/>
          </a:prstGeom>
          <a:noFill/>
        </p:spPr>
        <p:txBody>
          <a:bodyPr wrap="square" rtlCol="0">
            <a:spAutoFit/>
          </a:bodyPr>
          <a:lstStyle/>
          <a:p>
            <a:r>
              <a:rPr lang="fr-FR" dirty="0">
                <a:latin typeface="Calibri Light" panose="020F0302020204030204" pitchFamily="34" charset="0"/>
                <a:cs typeface="Calibri Light" panose="020F0302020204030204" pitchFamily="34" charset="0"/>
              </a:rPr>
              <a:t>La carte STM32F407ZGT6</a:t>
            </a:r>
          </a:p>
        </p:txBody>
      </p:sp>
      <p:sp>
        <p:nvSpPr>
          <p:cNvPr id="7" name="ZoneTexte 6">
            <a:extLst>
              <a:ext uri="{FF2B5EF4-FFF2-40B4-BE49-F238E27FC236}">
                <a16:creationId xmlns:a16="http://schemas.microsoft.com/office/drawing/2014/main" xmlns="" id="{23265522-115A-4B00-A54E-91C6F86086D5}"/>
              </a:ext>
            </a:extLst>
          </p:cNvPr>
          <p:cNvSpPr txBox="1"/>
          <p:nvPr/>
        </p:nvSpPr>
        <p:spPr>
          <a:xfrm>
            <a:off x="6019800" y="4149096"/>
            <a:ext cx="3352800" cy="307777"/>
          </a:xfrm>
          <a:prstGeom prst="rect">
            <a:avLst/>
          </a:prstGeom>
          <a:noFill/>
        </p:spPr>
        <p:txBody>
          <a:bodyPr wrap="square" rtlCol="0">
            <a:spAutoFit/>
          </a:bodyPr>
          <a:lstStyle/>
          <a:p>
            <a:r>
              <a:rPr lang="fr-FR" dirty="0">
                <a:latin typeface="Calibri Light" panose="020F0302020204030204" pitchFamily="34" charset="0"/>
                <a:cs typeface="Calibri Light" panose="020F0302020204030204" pitchFamily="34" charset="0"/>
              </a:rPr>
              <a:t>La carte STM32F446RE </a:t>
            </a:r>
          </a:p>
        </p:txBody>
      </p:sp>
      <p:pic>
        <p:nvPicPr>
          <p:cNvPr id="9" name="Image 8">
            <a:extLst>
              <a:ext uri="{FF2B5EF4-FFF2-40B4-BE49-F238E27FC236}">
                <a16:creationId xmlns:a16="http://schemas.microsoft.com/office/drawing/2014/main" xmlns="" id="{ADAC4FEB-C760-4730-9B39-40B5B2ACD68F}"/>
              </a:ext>
            </a:extLst>
          </p:cNvPr>
          <p:cNvPicPr>
            <a:picLocks noChangeAspect="1"/>
          </p:cNvPicPr>
          <p:nvPr/>
        </p:nvPicPr>
        <p:blipFill>
          <a:blip r:embed="rId5"/>
          <a:stretch>
            <a:fillRect/>
          </a:stretch>
        </p:blipFill>
        <p:spPr>
          <a:xfrm>
            <a:off x="5128595" y="634033"/>
            <a:ext cx="3352800" cy="3352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10" name="Google Shape;925;p32">
            <a:extLst>
              <a:ext uri="{FF2B5EF4-FFF2-40B4-BE49-F238E27FC236}">
                <a16:creationId xmlns:a16="http://schemas.microsoft.com/office/drawing/2014/main" xmlns="" id="{5356B3AA-175B-48FF-B0D8-30FD29279A15}"/>
              </a:ext>
            </a:extLst>
          </p:cNvPr>
          <p:cNvGrpSpPr/>
          <p:nvPr/>
        </p:nvGrpSpPr>
        <p:grpSpPr>
          <a:xfrm rot="16200000">
            <a:off x="589420" y="3608375"/>
            <a:ext cx="877851" cy="2209091"/>
            <a:chOff x="-26858" y="-227337"/>
            <a:chExt cx="1093215" cy="2757917"/>
          </a:xfrm>
        </p:grpSpPr>
        <p:sp>
          <p:nvSpPr>
            <p:cNvPr id="11" name="Google Shape;926;p32">
              <a:extLst>
                <a:ext uri="{FF2B5EF4-FFF2-40B4-BE49-F238E27FC236}">
                  <a16:creationId xmlns:a16="http://schemas.microsoft.com/office/drawing/2014/main" xmlns="" id="{ACAC79DB-C8B9-4A71-8DD3-EDFF241162A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27;p32">
              <a:extLst>
                <a:ext uri="{FF2B5EF4-FFF2-40B4-BE49-F238E27FC236}">
                  <a16:creationId xmlns:a16="http://schemas.microsoft.com/office/drawing/2014/main" xmlns="" id="{AAED20C1-9FC5-41BA-B74F-5E6F61E6076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28;p32">
              <a:extLst>
                <a:ext uri="{FF2B5EF4-FFF2-40B4-BE49-F238E27FC236}">
                  <a16:creationId xmlns:a16="http://schemas.microsoft.com/office/drawing/2014/main" xmlns="" id="{34DD6DED-83B0-46E3-81B5-3ACF61FBFF6C}"/>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29;p32">
              <a:extLst>
                <a:ext uri="{FF2B5EF4-FFF2-40B4-BE49-F238E27FC236}">
                  <a16:creationId xmlns:a16="http://schemas.microsoft.com/office/drawing/2014/main" xmlns="" id="{79A1832B-8B72-4FE0-A0C1-1CD4EFAF067D}"/>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0;p32">
              <a:extLst>
                <a:ext uri="{FF2B5EF4-FFF2-40B4-BE49-F238E27FC236}">
                  <a16:creationId xmlns:a16="http://schemas.microsoft.com/office/drawing/2014/main" xmlns="" id="{B7EC8A05-5CFC-421B-9D48-E6046227C99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1;p32">
              <a:extLst>
                <a:ext uri="{FF2B5EF4-FFF2-40B4-BE49-F238E27FC236}">
                  <a16:creationId xmlns:a16="http://schemas.microsoft.com/office/drawing/2014/main" xmlns="" id="{4865CA1C-A0FD-433B-886A-5A69A7ED7CD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2;p32">
              <a:extLst>
                <a:ext uri="{FF2B5EF4-FFF2-40B4-BE49-F238E27FC236}">
                  <a16:creationId xmlns:a16="http://schemas.microsoft.com/office/drawing/2014/main" xmlns="" id="{231205BF-EA42-4B4F-AE44-D519193F4B06}"/>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3;p32">
              <a:extLst>
                <a:ext uri="{FF2B5EF4-FFF2-40B4-BE49-F238E27FC236}">
                  <a16:creationId xmlns:a16="http://schemas.microsoft.com/office/drawing/2014/main" xmlns="" id="{A61B57BE-C005-42F9-B959-6E368ED6B981}"/>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4;p32">
              <a:extLst>
                <a:ext uri="{FF2B5EF4-FFF2-40B4-BE49-F238E27FC236}">
                  <a16:creationId xmlns:a16="http://schemas.microsoft.com/office/drawing/2014/main" xmlns="" id="{D2F6AF86-A6D8-4B4A-9F54-8D9F2AFCEC68}"/>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5;p32">
              <a:extLst>
                <a:ext uri="{FF2B5EF4-FFF2-40B4-BE49-F238E27FC236}">
                  <a16:creationId xmlns:a16="http://schemas.microsoft.com/office/drawing/2014/main" xmlns="" id="{F70E2C86-FC95-45A2-B43E-D2A7ABE3574C}"/>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6;p32">
              <a:extLst>
                <a:ext uri="{FF2B5EF4-FFF2-40B4-BE49-F238E27FC236}">
                  <a16:creationId xmlns:a16="http://schemas.microsoft.com/office/drawing/2014/main" xmlns="" id="{A272E065-D361-4D2D-ABC6-FBB9EFB027E7}"/>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37;p32">
              <a:extLst>
                <a:ext uri="{FF2B5EF4-FFF2-40B4-BE49-F238E27FC236}">
                  <a16:creationId xmlns:a16="http://schemas.microsoft.com/office/drawing/2014/main" xmlns="" id="{B5EB29D0-B5E0-4C3B-83C7-75F1A0869DEC}"/>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38;p32">
              <a:extLst>
                <a:ext uri="{FF2B5EF4-FFF2-40B4-BE49-F238E27FC236}">
                  <a16:creationId xmlns:a16="http://schemas.microsoft.com/office/drawing/2014/main" xmlns="" id="{EC06159B-4392-44FF-9F98-8EE1DEA8C5AF}"/>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39;p32">
              <a:extLst>
                <a:ext uri="{FF2B5EF4-FFF2-40B4-BE49-F238E27FC236}">
                  <a16:creationId xmlns:a16="http://schemas.microsoft.com/office/drawing/2014/main" xmlns="" id="{787BF1A9-F0AE-4150-AE54-74FF8B843F3C}"/>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0;p32">
              <a:extLst>
                <a:ext uri="{FF2B5EF4-FFF2-40B4-BE49-F238E27FC236}">
                  <a16:creationId xmlns:a16="http://schemas.microsoft.com/office/drawing/2014/main" xmlns="" id="{6E0F91C5-CA12-4B28-9A6C-4331138C5237}"/>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1;p32">
              <a:extLst>
                <a:ext uri="{FF2B5EF4-FFF2-40B4-BE49-F238E27FC236}">
                  <a16:creationId xmlns:a16="http://schemas.microsoft.com/office/drawing/2014/main" xmlns="" id="{0B33A1CA-A124-474A-A096-C0B742C5150B}"/>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2;p32">
              <a:extLst>
                <a:ext uri="{FF2B5EF4-FFF2-40B4-BE49-F238E27FC236}">
                  <a16:creationId xmlns:a16="http://schemas.microsoft.com/office/drawing/2014/main" xmlns="" id="{38928B00-8BF9-4239-B00F-17EE441479A0}"/>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3;p32">
              <a:extLst>
                <a:ext uri="{FF2B5EF4-FFF2-40B4-BE49-F238E27FC236}">
                  <a16:creationId xmlns:a16="http://schemas.microsoft.com/office/drawing/2014/main" xmlns="" id="{166C1040-E438-4867-A61E-6B45D9D1E46E}"/>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9" name="Google Shape;944;p32">
              <a:extLst>
                <a:ext uri="{FF2B5EF4-FFF2-40B4-BE49-F238E27FC236}">
                  <a16:creationId xmlns:a16="http://schemas.microsoft.com/office/drawing/2014/main" xmlns="" id="{59AD0427-5F2A-4E79-AEB9-FB7F33AF2B2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0" name="Google Shape;945;p32">
              <a:extLst>
                <a:ext uri="{FF2B5EF4-FFF2-40B4-BE49-F238E27FC236}">
                  <a16:creationId xmlns:a16="http://schemas.microsoft.com/office/drawing/2014/main" xmlns="" id="{11A7B405-645F-46AE-AB41-B594C9928B7D}"/>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46;p32">
              <a:extLst>
                <a:ext uri="{FF2B5EF4-FFF2-40B4-BE49-F238E27FC236}">
                  <a16:creationId xmlns:a16="http://schemas.microsoft.com/office/drawing/2014/main" xmlns="" id="{20CEE6B3-850C-482C-BB43-EF9856190C26}"/>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47;p32">
              <a:extLst>
                <a:ext uri="{FF2B5EF4-FFF2-40B4-BE49-F238E27FC236}">
                  <a16:creationId xmlns:a16="http://schemas.microsoft.com/office/drawing/2014/main" xmlns="" id="{CE7C9CEB-86D6-47E1-8856-EBB7073BAC1F}"/>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extLst>
      <p:ext uri="{BB962C8B-B14F-4D97-AF65-F5344CB8AC3E}">
        <p14:creationId xmlns:p14="http://schemas.microsoft.com/office/powerpoint/2010/main" val="41963518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2" name="Picture 4" descr="The MPU6050 Explained | Programming Robots">
            <a:extLst>
              <a:ext uri="{FF2B5EF4-FFF2-40B4-BE49-F238E27FC236}">
                <a16:creationId xmlns:a16="http://schemas.microsoft.com/office/drawing/2014/main" xmlns="" id="{F3CFABCA-0B19-4521-8DC9-196752422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3" y="666750"/>
            <a:ext cx="3952877" cy="3200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Depth: Interface MPU6050 Accelerometer &amp; Gyroscope Sensor with Arduino">
            <a:extLst>
              <a:ext uri="{FF2B5EF4-FFF2-40B4-BE49-F238E27FC236}">
                <a16:creationId xmlns:a16="http://schemas.microsoft.com/office/drawing/2014/main" xmlns="" id="{172002E9-D4C1-4C37-B69B-800FE7DE2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666750"/>
            <a:ext cx="3733800" cy="3200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53DE4E9F-EA10-468B-998D-2DF9CB0BABA8}"/>
              </a:ext>
            </a:extLst>
          </p:cNvPr>
          <p:cNvSpPr/>
          <p:nvPr/>
        </p:nvSpPr>
        <p:spPr>
          <a:xfrm>
            <a:off x="5029200" y="3962011"/>
            <a:ext cx="4052713" cy="307777"/>
          </a:xfrm>
          <a:prstGeom prst="rect">
            <a:avLst/>
          </a:prstGeom>
        </p:spPr>
        <p:txBody>
          <a:bodyPr wrap="none">
            <a:spAutoFit/>
          </a:bodyPr>
          <a:lstStyle/>
          <a:p>
            <a:r>
              <a:rPr lang="fr-FR" dirty="0">
                <a:solidFill>
                  <a:schemeClr val="bg1">
                    <a:lumMod val="10000"/>
                  </a:schemeClr>
                </a:solidFill>
                <a:latin typeface="Corbel" panose="020B0503020204020204" pitchFamily="34" charset="0"/>
              </a:rPr>
              <a:t>Orientation et polarisation  du gyroscope MPU</a:t>
            </a:r>
            <a:r>
              <a:rPr lang="fr-FR" sz="1300" dirty="0">
                <a:solidFill>
                  <a:schemeClr val="bg1">
                    <a:lumMod val="10000"/>
                  </a:schemeClr>
                </a:solidFill>
                <a:latin typeface="+mj-lt"/>
              </a:rPr>
              <a:t>6050</a:t>
            </a:r>
          </a:p>
        </p:txBody>
      </p:sp>
      <p:sp>
        <p:nvSpPr>
          <p:cNvPr id="5" name="Rectangle 4">
            <a:extLst>
              <a:ext uri="{FF2B5EF4-FFF2-40B4-BE49-F238E27FC236}">
                <a16:creationId xmlns:a16="http://schemas.microsoft.com/office/drawing/2014/main" xmlns="" id="{FE306A9C-1220-4576-8342-C6C801D3656F}"/>
              </a:ext>
            </a:extLst>
          </p:cNvPr>
          <p:cNvSpPr/>
          <p:nvPr/>
        </p:nvSpPr>
        <p:spPr>
          <a:xfrm>
            <a:off x="958734" y="4019549"/>
            <a:ext cx="3805850" cy="307777"/>
          </a:xfrm>
          <a:prstGeom prst="rect">
            <a:avLst/>
          </a:prstGeom>
        </p:spPr>
        <p:txBody>
          <a:bodyPr wrap="none">
            <a:spAutoFit/>
          </a:bodyPr>
          <a:lstStyle/>
          <a:p>
            <a:r>
              <a:rPr lang="fr-FR" dirty="0">
                <a:solidFill>
                  <a:schemeClr val="bg1">
                    <a:lumMod val="10000"/>
                  </a:schemeClr>
                </a:solidFill>
                <a:latin typeface="Corbel" panose="020B0503020204020204" pitchFamily="34" charset="0"/>
              </a:rPr>
              <a:t>Principe de fonctionnement du gyroscope MEMS</a:t>
            </a:r>
          </a:p>
        </p:txBody>
      </p:sp>
      <p:grpSp>
        <p:nvGrpSpPr>
          <p:cNvPr id="6" name="Google Shape;925;p32">
            <a:extLst>
              <a:ext uri="{FF2B5EF4-FFF2-40B4-BE49-F238E27FC236}">
                <a16:creationId xmlns:a16="http://schemas.microsoft.com/office/drawing/2014/main" xmlns="" id="{B055D250-A636-4FA1-AB79-42C53C26C47E}"/>
              </a:ext>
            </a:extLst>
          </p:cNvPr>
          <p:cNvGrpSpPr/>
          <p:nvPr/>
        </p:nvGrpSpPr>
        <p:grpSpPr>
          <a:xfrm rot="16200000">
            <a:off x="675559" y="3600029"/>
            <a:ext cx="877851" cy="2209091"/>
            <a:chOff x="-26858" y="-227337"/>
            <a:chExt cx="1093215" cy="2757917"/>
          </a:xfrm>
        </p:grpSpPr>
        <p:sp>
          <p:nvSpPr>
            <p:cNvPr id="7" name="Google Shape;926;p32">
              <a:extLst>
                <a:ext uri="{FF2B5EF4-FFF2-40B4-BE49-F238E27FC236}">
                  <a16:creationId xmlns:a16="http://schemas.microsoft.com/office/drawing/2014/main" xmlns="" id="{E420CDC5-AB9F-476B-8FE9-13E43AE0E2E2}"/>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6B420E38-2FA1-4E42-A107-738CD19D325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A090A8D6-1F57-4E1E-BB54-0B3C23BDBBF3}"/>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2264E1AE-33AF-4C7B-9C2C-91B1C7C73AE9}"/>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E02A2746-892E-45C7-BEF1-BC9E6D4B433E}"/>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8E8B8AB7-022D-4504-BCAF-7C017BDE2774}"/>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AD3CAFDE-5A7B-4C57-A1A8-ED4099324965}"/>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019195AB-7C3A-4D19-932F-967856461FC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6C766550-A9BE-4F66-8159-BF46704187D7}"/>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CBA0FB7F-08F0-4B66-B5CE-529CC2A98E1A}"/>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D3F7C7FD-CB7A-4946-AE80-F0DE82BE2F26}"/>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D0C974-3C0E-4392-AB3F-F9B480F624AC}"/>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1109F081-5306-4F87-9889-3ACC53DB9A20}"/>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CD619FB2-C9A5-408A-B9EC-0B735A047177}"/>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127BD870-2B09-4966-B34F-BC544915D0BE}"/>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C47C0348-21E6-4661-B675-DB0B32EE4FC3}"/>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DAD4C175-74E1-4523-A403-BBE0CC0FE75E}"/>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56A7BEF1-69A1-4B5E-AB04-F2EE7CBEF739}"/>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BB322CE7-4231-4FEF-8999-358DE709F5DF}"/>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0A4423ED-EA4A-4054-9BAE-16FADD5D18D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5CC77DE-A441-410E-95F8-CD7144C43319}"/>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BD89F8CD-E092-4077-ACD2-79F5B05AA84F}"/>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extLst>
      <p:ext uri="{BB962C8B-B14F-4D97-AF65-F5344CB8AC3E}">
        <p14:creationId xmlns:p14="http://schemas.microsoft.com/office/powerpoint/2010/main" val="782156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8" name="Image 7">
            <a:extLst>
              <a:ext uri="{FF2B5EF4-FFF2-40B4-BE49-F238E27FC236}">
                <a16:creationId xmlns:a16="http://schemas.microsoft.com/office/drawing/2014/main" xmlns="" id="{12976731-21E6-4DCC-A360-D811F1D5169E}"/>
              </a:ext>
            </a:extLst>
          </p:cNvPr>
          <p:cNvPicPr>
            <a:picLocks noChangeAspect="1"/>
          </p:cNvPicPr>
          <p:nvPr/>
        </p:nvPicPr>
        <p:blipFill>
          <a:blip r:embed="rId3"/>
          <a:stretch>
            <a:fillRect/>
          </a:stretch>
        </p:blipFill>
        <p:spPr>
          <a:xfrm>
            <a:off x="762000" y="590550"/>
            <a:ext cx="3505200" cy="3200400"/>
          </a:xfrm>
          <a:prstGeom prst="rect">
            <a:avLst/>
          </a:prstGeom>
        </p:spPr>
      </p:pic>
      <p:pic>
        <p:nvPicPr>
          <p:cNvPr id="4" name="Image 3">
            <a:extLst>
              <a:ext uri="{FF2B5EF4-FFF2-40B4-BE49-F238E27FC236}">
                <a16:creationId xmlns:a16="http://schemas.microsoft.com/office/drawing/2014/main" xmlns="" id="{96409BC6-6016-446C-8EDC-89D21C67B9EF}"/>
              </a:ext>
            </a:extLst>
          </p:cNvPr>
          <p:cNvPicPr>
            <a:picLocks noChangeAspect="1"/>
          </p:cNvPicPr>
          <p:nvPr/>
        </p:nvPicPr>
        <p:blipFill>
          <a:blip r:embed="rId4"/>
          <a:stretch>
            <a:fillRect/>
          </a:stretch>
        </p:blipFill>
        <p:spPr>
          <a:xfrm>
            <a:off x="5029200" y="590550"/>
            <a:ext cx="3352800" cy="3200400"/>
          </a:xfrm>
          <a:prstGeom prst="rect">
            <a:avLst/>
          </a:prstGeom>
        </p:spPr>
      </p:pic>
      <p:grpSp>
        <p:nvGrpSpPr>
          <p:cNvPr id="10" name="Google Shape;925;p32">
            <a:extLst>
              <a:ext uri="{FF2B5EF4-FFF2-40B4-BE49-F238E27FC236}">
                <a16:creationId xmlns:a16="http://schemas.microsoft.com/office/drawing/2014/main" xmlns="" id="{59AA4D6B-ABE0-4C2A-B12C-4CDCB18EAA1A}"/>
              </a:ext>
            </a:extLst>
          </p:cNvPr>
          <p:cNvGrpSpPr/>
          <p:nvPr/>
        </p:nvGrpSpPr>
        <p:grpSpPr>
          <a:xfrm rot="16200000">
            <a:off x="665620" y="3597544"/>
            <a:ext cx="877851" cy="2209091"/>
            <a:chOff x="-26858" y="-227337"/>
            <a:chExt cx="1093215" cy="2757917"/>
          </a:xfrm>
        </p:grpSpPr>
        <p:sp>
          <p:nvSpPr>
            <p:cNvPr id="11" name="Google Shape;926;p32">
              <a:extLst>
                <a:ext uri="{FF2B5EF4-FFF2-40B4-BE49-F238E27FC236}">
                  <a16:creationId xmlns:a16="http://schemas.microsoft.com/office/drawing/2014/main" xmlns="" id="{F481604E-DE90-4E88-917A-43B611F6611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27;p32">
              <a:extLst>
                <a:ext uri="{FF2B5EF4-FFF2-40B4-BE49-F238E27FC236}">
                  <a16:creationId xmlns:a16="http://schemas.microsoft.com/office/drawing/2014/main" xmlns="" id="{98C8F28D-34B7-404F-87DB-398475B7BAC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28;p32">
              <a:extLst>
                <a:ext uri="{FF2B5EF4-FFF2-40B4-BE49-F238E27FC236}">
                  <a16:creationId xmlns:a16="http://schemas.microsoft.com/office/drawing/2014/main" xmlns="" id="{092EFACD-023F-4EC1-8339-25C93F80E3F6}"/>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29;p32">
              <a:extLst>
                <a:ext uri="{FF2B5EF4-FFF2-40B4-BE49-F238E27FC236}">
                  <a16:creationId xmlns:a16="http://schemas.microsoft.com/office/drawing/2014/main" xmlns="" id="{D728E524-2B7D-4F17-B584-7C4A74C1062B}"/>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0;p32">
              <a:extLst>
                <a:ext uri="{FF2B5EF4-FFF2-40B4-BE49-F238E27FC236}">
                  <a16:creationId xmlns:a16="http://schemas.microsoft.com/office/drawing/2014/main" xmlns="" id="{016B5AD6-04D3-4E93-8765-2C1419C85A63}"/>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1;p32">
              <a:extLst>
                <a:ext uri="{FF2B5EF4-FFF2-40B4-BE49-F238E27FC236}">
                  <a16:creationId xmlns:a16="http://schemas.microsoft.com/office/drawing/2014/main" xmlns="" id="{541663BC-9C3A-4854-8A95-B72437B3E943}"/>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2;p32">
              <a:extLst>
                <a:ext uri="{FF2B5EF4-FFF2-40B4-BE49-F238E27FC236}">
                  <a16:creationId xmlns:a16="http://schemas.microsoft.com/office/drawing/2014/main" xmlns="" id="{522CD60D-8EB1-4A5E-B3DC-F2EDB86CAA99}"/>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3;p32">
              <a:extLst>
                <a:ext uri="{FF2B5EF4-FFF2-40B4-BE49-F238E27FC236}">
                  <a16:creationId xmlns:a16="http://schemas.microsoft.com/office/drawing/2014/main" xmlns="" id="{CFD7BD1A-21A0-4E1D-ACCF-9B4A6F74770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4;p32">
              <a:extLst>
                <a:ext uri="{FF2B5EF4-FFF2-40B4-BE49-F238E27FC236}">
                  <a16:creationId xmlns:a16="http://schemas.microsoft.com/office/drawing/2014/main" xmlns="" id="{CE80DF46-BE16-4AAA-9713-5539B0AF46F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5;p32">
              <a:extLst>
                <a:ext uri="{FF2B5EF4-FFF2-40B4-BE49-F238E27FC236}">
                  <a16:creationId xmlns:a16="http://schemas.microsoft.com/office/drawing/2014/main" xmlns="" id="{70676435-0F20-41CB-BA8C-2DA2938ACDFD}"/>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6;p32">
              <a:extLst>
                <a:ext uri="{FF2B5EF4-FFF2-40B4-BE49-F238E27FC236}">
                  <a16:creationId xmlns:a16="http://schemas.microsoft.com/office/drawing/2014/main" xmlns="" id="{413F3EE1-46C8-4EC8-A105-01CF212D7C4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37;p32">
              <a:extLst>
                <a:ext uri="{FF2B5EF4-FFF2-40B4-BE49-F238E27FC236}">
                  <a16:creationId xmlns:a16="http://schemas.microsoft.com/office/drawing/2014/main" xmlns="" id="{4EEBDB40-3971-4D1D-8D0E-A366F4F0BB16}"/>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38;p32">
              <a:extLst>
                <a:ext uri="{FF2B5EF4-FFF2-40B4-BE49-F238E27FC236}">
                  <a16:creationId xmlns:a16="http://schemas.microsoft.com/office/drawing/2014/main" xmlns="" id="{D35A6558-E8D0-4331-8193-8446CECB0706}"/>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39;p32">
              <a:extLst>
                <a:ext uri="{FF2B5EF4-FFF2-40B4-BE49-F238E27FC236}">
                  <a16:creationId xmlns:a16="http://schemas.microsoft.com/office/drawing/2014/main" xmlns="" id="{D0B65D54-C504-410D-82D1-8DAA0FB2B880}"/>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0;p32">
              <a:extLst>
                <a:ext uri="{FF2B5EF4-FFF2-40B4-BE49-F238E27FC236}">
                  <a16:creationId xmlns:a16="http://schemas.microsoft.com/office/drawing/2014/main" xmlns="" id="{DD525167-B07C-4CA7-89AA-1F2FCE26BC0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1;p32">
              <a:extLst>
                <a:ext uri="{FF2B5EF4-FFF2-40B4-BE49-F238E27FC236}">
                  <a16:creationId xmlns:a16="http://schemas.microsoft.com/office/drawing/2014/main" xmlns="" id="{DAC0EA8B-BB47-43A5-9EF2-2C6520A2E72A}"/>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2;p32">
              <a:extLst>
                <a:ext uri="{FF2B5EF4-FFF2-40B4-BE49-F238E27FC236}">
                  <a16:creationId xmlns:a16="http://schemas.microsoft.com/office/drawing/2014/main" xmlns="" id="{1063F5E1-E40A-49BB-A51E-FBE34E84FFFA}"/>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3;p32">
              <a:extLst>
                <a:ext uri="{FF2B5EF4-FFF2-40B4-BE49-F238E27FC236}">
                  <a16:creationId xmlns:a16="http://schemas.microsoft.com/office/drawing/2014/main" xmlns="" id="{2AA49F03-5466-4250-A158-BBC890FE08FC}"/>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9" name="Google Shape;944;p32">
              <a:extLst>
                <a:ext uri="{FF2B5EF4-FFF2-40B4-BE49-F238E27FC236}">
                  <a16:creationId xmlns:a16="http://schemas.microsoft.com/office/drawing/2014/main" xmlns="" id="{6E1CD616-37EA-456B-92FA-8E234E8E837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0" name="Google Shape;945;p32">
              <a:extLst>
                <a:ext uri="{FF2B5EF4-FFF2-40B4-BE49-F238E27FC236}">
                  <a16:creationId xmlns:a16="http://schemas.microsoft.com/office/drawing/2014/main" xmlns="" id="{5308CF9C-1957-4B41-846A-87082FBB98E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46;p32">
              <a:extLst>
                <a:ext uri="{FF2B5EF4-FFF2-40B4-BE49-F238E27FC236}">
                  <a16:creationId xmlns:a16="http://schemas.microsoft.com/office/drawing/2014/main" xmlns="" id="{8766EE48-00A3-44F7-9DD7-35E8791406E5}"/>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47;p32">
              <a:extLst>
                <a:ext uri="{FF2B5EF4-FFF2-40B4-BE49-F238E27FC236}">
                  <a16:creationId xmlns:a16="http://schemas.microsoft.com/office/drawing/2014/main" xmlns="" id="{3DBB328A-537D-4590-8C5B-631F80580355}"/>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5" name="ZoneTexte 4">
            <a:extLst>
              <a:ext uri="{FF2B5EF4-FFF2-40B4-BE49-F238E27FC236}">
                <a16:creationId xmlns:a16="http://schemas.microsoft.com/office/drawing/2014/main" xmlns="" id="{8419FD78-2213-4889-AC42-5FF9C7C69A1E}"/>
              </a:ext>
            </a:extLst>
          </p:cNvPr>
          <p:cNvSpPr txBox="1"/>
          <p:nvPr/>
        </p:nvSpPr>
        <p:spPr>
          <a:xfrm>
            <a:off x="1347912" y="3888202"/>
            <a:ext cx="2859653" cy="307777"/>
          </a:xfrm>
          <a:prstGeom prst="rect">
            <a:avLst/>
          </a:prstGeom>
          <a:noFill/>
        </p:spPr>
        <p:txBody>
          <a:bodyPr wrap="square" rtlCol="0">
            <a:spAutoFit/>
          </a:bodyPr>
          <a:lstStyle/>
          <a:p>
            <a:r>
              <a:rPr lang="fr-FR" dirty="0">
                <a:latin typeface="Corbel" panose="020B0503020204020204" pitchFamily="34" charset="0"/>
              </a:rPr>
              <a:t>Capteur distance laser VL</a:t>
            </a:r>
            <a:r>
              <a:rPr lang="fr-FR" sz="1300" dirty="0">
                <a:latin typeface="Arial" panose="020B0604020202020204" pitchFamily="34" charset="0"/>
                <a:cs typeface="Arial" panose="020B0604020202020204" pitchFamily="34" charset="0"/>
              </a:rPr>
              <a:t>53</a:t>
            </a:r>
            <a:r>
              <a:rPr lang="fr-FR" dirty="0">
                <a:latin typeface="Corbel" panose="020B0503020204020204" pitchFamily="34" charset="0"/>
              </a:rPr>
              <a:t>L</a:t>
            </a:r>
            <a:r>
              <a:rPr lang="fr-FR" sz="1300" dirty="0">
                <a:latin typeface="Arial" panose="020B0604020202020204" pitchFamily="34" charset="0"/>
                <a:cs typeface="Arial" panose="020B0604020202020204" pitchFamily="34" charset="0"/>
              </a:rPr>
              <a:t>0</a:t>
            </a:r>
            <a:r>
              <a:rPr lang="fr-FR" dirty="0">
                <a:latin typeface="Corbel" panose="020B0503020204020204" pitchFamily="34" charset="0"/>
              </a:rPr>
              <a:t>X</a:t>
            </a:r>
          </a:p>
        </p:txBody>
      </p:sp>
      <p:sp>
        <p:nvSpPr>
          <p:cNvPr id="33" name="ZoneTexte 32">
            <a:extLst>
              <a:ext uri="{FF2B5EF4-FFF2-40B4-BE49-F238E27FC236}">
                <a16:creationId xmlns:a16="http://schemas.microsoft.com/office/drawing/2014/main" xmlns="" id="{E8B3DBB1-9811-4094-A5E6-849CE97161FE}"/>
              </a:ext>
            </a:extLst>
          </p:cNvPr>
          <p:cNvSpPr txBox="1"/>
          <p:nvPr/>
        </p:nvSpPr>
        <p:spPr>
          <a:xfrm>
            <a:off x="5562600" y="3888203"/>
            <a:ext cx="3124200" cy="307777"/>
          </a:xfrm>
          <a:prstGeom prst="rect">
            <a:avLst/>
          </a:prstGeom>
          <a:noFill/>
        </p:spPr>
        <p:txBody>
          <a:bodyPr wrap="square" rtlCol="0">
            <a:spAutoFit/>
          </a:bodyPr>
          <a:lstStyle/>
          <a:p>
            <a:r>
              <a:rPr lang="fr-FR" dirty="0">
                <a:latin typeface="Corbel" panose="020B0503020204020204" pitchFamily="34" charset="0"/>
              </a:rPr>
              <a:t>Capteur ultrason HC-SR</a:t>
            </a:r>
            <a:r>
              <a:rPr lang="fr-FR" sz="1300" dirty="0">
                <a:latin typeface="+mj-lt"/>
                <a:cs typeface="Calibri Light" panose="020F0302020204030204" pitchFamily="34" charset="0"/>
              </a:rPr>
              <a:t>04</a:t>
            </a:r>
          </a:p>
        </p:txBody>
      </p:sp>
    </p:spTree>
    <p:extLst>
      <p:ext uri="{BB962C8B-B14F-4D97-AF65-F5344CB8AC3E}">
        <p14:creationId xmlns:p14="http://schemas.microsoft.com/office/powerpoint/2010/main" val="2038252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10" name="Google Shape;925;p32">
            <a:extLst>
              <a:ext uri="{FF2B5EF4-FFF2-40B4-BE49-F238E27FC236}">
                <a16:creationId xmlns:a16="http://schemas.microsoft.com/office/drawing/2014/main" xmlns="" id="{59AA4D6B-ABE0-4C2A-B12C-4CDCB18EAA1A}"/>
              </a:ext>
            </a:extLst>
          </p:cNvPr>
          <p:cNvGrpSpPr/>
          <p:nvPr/>
        </p:nvGrpSpPr>
        <p:grpSpPr>
          <a:xfrm rot="16200000">
            <a:off x="665620" y="3597544"/>
            <a:ext cx="877851" cy="2209091"/>
            <a:chOff x="-26858" y="-227337"/>
            <a:chExt cx="1093215" cy="2757917"/>
          </a:xfrm>
        </p:grpSpPr>
        <p:sp>
          <p:nvSpPr>
            <p:cNvPr id="11" name="Google Shape;926;p32">
              <a:extLst>
                <a:ext uri="{FF2B5EF4-FFF2-40B4-BE49-F238E27FC236}">
                  <a16:creationId xmlns:a16="http://schemas.microsoft.com/office/drawing/2014/main" xmlns="" id="{F481604E-DE90-4E88-917A-43B611F6611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27;p32">
              <a:extLst>
                <a:ext uri="{FF2B5EF4-FFF2-40B4-BE49-F238E27FC236}">
                  <a16:creationId xmlns:a16="http://schemas.microsoft.com/office/drawing/2014/main" xmlns="" id="{98C8F28D-34B7-404F-87DB-398475B7BAC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28;p32">
              <a:extLst>
                <a:ext uri="{FF2B5EF4-FFF2-40B4-BE49-F238E27FC236}">
                  <a16:creationId xmlns:a16="http://schemas.microsoft.com/office/drawing/2014/main" xmlns="" id="{092EFACD-023F-4EC1-8339-25C93F80E3F6}"/>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29;p32">
              <a:extLst>
                <a:ext uri="{FF2B5EF4-FFF2-40B4-BE49-F238E27FC236}">
                  <a16:creationId xmlns:a16="http://schemas.microsoft.com/office/drawing/2014/main" xmlns="" id="{D728E524-2B7D-4F17-B584-7C4A74C1062B}"/>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0;p32">
              <a:extLst>
                <a:ext uri="{FF2B5EF4-FFF2-40B4-BE49-F238E27FC236}">
                  <a16:creationId xmlns:a16="http://schemas.microsoft.com/office/drawing/2014/main" xmlns="" id="{016B5AD6-04D3-4E93-8765-2C1419C85A63}"/>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1;p32">
              <a:extLst>
                <a:ext uri="{FF2B5EF4-FFF2-40B4-BE49-F238E27FC236}">
                  <a16:creationId xmlns:a16="http://schemas.microsoft.com/office/drawing/2014/main" xmlns="" id="{541663BC-9C3A-4854-8A95-B72437B3E943}"/>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2;p32">
              <a:extLst>
                <a:ext uri="{FF2B5EF4-FFF2-40B4-BE49-F238E27FC236}">
                  <a16:creationId xmlns:a16="http://schemas.microsoft.com/office/drawing/2014/main" xmlns="" id="{522CD60D-8EB1-4A5E-B3DC-F2EDB86CAA99}"/>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3;p32">
              <a:extLst>
                <a:ext uri="{FF2B5EF4-FFF2-40B4-BE49-F238E27FC236}">
                  <a16:creationId xmlns:a16="http://schemas.microsoft.com/office/drawing/2014/main" xmlns="" id="{CFD7BD1A-21A0-4E1D-ACCF-9B4A6F74770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4;p32">
              <a:extLst>
                <a:ext uri="{FF2B5EF4-FFF2-40B4-BE49-F238E27FC236}">
                  <a16:creationId xmlns:a16="http://schemas.microsoft.com/office/drawing/2014/main" xmlns="" id="{CE80DF46-BE16-4AAA-9713-5539B0AF46F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5;p32">
              <a:extLst>
                <a:ext uri="{FF2B5EF4-FFF2-40B4-BE49-F238E27FC236}">
                  <a16:creationId xmlns:a16="http://schemas.microsoft.com/office/drawing/2014/main" xmlns="" id="{70676435-0F20-41CB-BA8C-2DA2938ACDFD}"/>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6;p32">
              <a:extLst>
                <a:ext uri="{FF2B5EF4-FFF2-40B4-BE49-F238E27FC236}">
                  <a16:creationId xmlns:a16="http://schemas.microsoft.com/office/drawing/2014/main" xmlns="" id="{413F3EE1-46C8-4EC8-A105-01CF212D7C4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37;p32">
              <a:extLst>
                <a:ext uri="{FF2B5EF4-FFF2-40B4-BE49-F238E27FC236}">
                  <a16:creationId xmlns:a16="http://schemas.microsoft.com/office/drawing/2014/main" xmlns="" id="{4EEBDB40-3971-4D1D-8D0E-A366F4F0BB16}"/>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38;p32">
              <a:extLst>
                <a:ext uri="{FF2B5EF4-FFF2-40B4-BE49-F238E27FC236}">
                  <a16:creationId xmlns:a16="http://schemas.microsoft.com/office/drawing/2014/main" xmlns="" id="{D35A6558-E8D0-4331-8193-8446CECB0706}"/>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39;p32">
              <a:extLst>
                <a:ext uri="{FF2B5EF4-FFF2-40B4-BE49-F238E27FC236}">
                  <a16:creationId xmlns:a16="http://schemas.microsoft.com/office/drawing/2014/main" xmlns="" id="{D0B65D54-C504-410D-82D1-8DAA0FB2B880}"/>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0;p32">
              <a:extLst>
                <a:ext uri="{FF2B5EF4-FFF2-40B4-BE49-F238E27FC236}">
                  <a16:creationId xmlns:a16="http://schemas.microsoft.com/office/drawing/2014/main" xmlns="" id="{DD525167-B07C-4CA7-89AA-1F2FCE26BC0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1;p32">
              <a:extLst>
                <a:ext uri="{FF2B5EF4-FFF2-40B4-BE49-F238E27FC236}">
                  <a16:creationId xmlns:a16="http://schemas.microsoft.com/office/drawing/2014/main" xmlns="" id="{DAC0EA8B-BB47-43A5-9EF2-2C6520A2E72A}"/>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2;p32">
              <a:extLst>
                <a:ext uri="{FF2B5EF4-FFF2-40B4-BE49-F238E27FC236}">
                  <a16:creationId xmlns:a16="http://schemas.microsoft.com/office/drawing/2014/main" xmlns="" id="{1063F5E1-E40A-49BB-A51E-FBE34E84FFFA}"/>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3;p32">
              <a:extLst>
                <a:ext uri="{FF2B5EF4-FFF2-40B4-BE49-F238E27FC236}">
                  <a16:creationId xmlns:a16="http://schemas.microsoft.com/office/drawing/2014/main" xmlns="" id="{2AA49F03-5466-4250-A158-BBC890FE08FC}"/>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9" name="Google Shape;944;p32">
              <a:extLst>
                <a:ext uri="{FF2B5EF4-FFF2-40B4-BE49-F238E27FC236}">
                  <a16:creationId xmlns:a16="http://schemas.microsoft.com/office/drawing/2014/main" xmlns="" id="{6E1CD616-37EA-456B-92FA-8E234E8E837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0" name="Google Shape;945;p32">
              <a:extLst>
                <a:ext uri="{FF2B5EF4-FFF2-40B4-BE49-F238E27FC236}">
                  <a16:creationId xmlns:a16="http://schemas.microsoft.com/office/drawing/2014/main" xmlns="" id="{5308CF9C-1957-4B41-846A-87082FBB98E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46;p32">
              <a:extLst>
                <a:ext uri="{FF2B5EF4-FFF2-40B4-BE49-F238E27FC236}">
                  <a16:creationId xmlns:a16="http://schemas.microsoft.com/office/drawing/2014/main" xmlns="" id="{8766EE48-00A3-44F7-9DD7-35E8791406E5}"/>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47;p32">
              <a:extLst>
                <a:ext uri="{FF2B5EF4-FFF2-40B4-BE49-F238E27FC236}">
                  <a16:creationId xmlns:a16="http://schemas.microsoft.com/office/drawing/2014/main" xmlns="" id="{3DBB328A-537D-4590-8C5B-631F80580355}"/>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5" name="ZoneTexte 4">
            <a:extLst>
              <a:ext uri="{FF2B5EF4-FFF2-40B4-BE49-F238E27FC236}">
                <a16:creationId xmlns:a16="http://schemas.microsoft.com/office/drawing/2014/main" xmlns="" id="{8419FD78-2213-4889-AC42-5FF9C7C69A1E}"/>
              </a:ext>
            </a:extLst>
          </p:cNvPr>
          <p:cNvSpPr txBox="1"/>
          <p:nvPr/>
        </p:nvSpPr>
        <p:spPr>
          <a:xfrm>
            <a:off x="1648449" y="3888203"/>
            <a:ext cx="2859653" cy="307777"/>
          </a:xfrm>
          <a:prstGeom prst="rect">
            <a:avLst/>
          </a:prstGeom>
          <a:noFill/>
        </p:spPr>
        <p:txBody>
          <a:bodyPr wrap="square" rtlCol="0">
            <a:spAutoFit/>
          </a:bodyPr>
          <a:lstStyle/>
          <a:p>
            <a:r>
              <a:rPr lang="fr-FR" dirty="0">
                <a:latin typeface="Corbel" panose="020B0503020204020204" pitchFamily="34" charset="0"/>
              </a:rPr>
              <a:t>Moteur à courant continue</a:t>
            </a:r>
          </a:p>
        </p:txBody>
      </p:sp>
      <p:sp>
        <p:nvSpPr>
          <p:cNvPr id="33" name="ZoneTexte 32">
            <a:extLst>
              <a:ext uri="{FF2B5EF4-FFF2-40B4-BE49-F238E27FC236}">
                <a16:creationId xmlns:a16="http://schemas.microsoft.com/office/drawing/2014/main" xmlns="" id="{E8B3DBB1-9811-4094-A5E6-849CE97161FE}"/>
              </a:ext>
            </a:extLst>
          </p:cNvPr>
          <p:cNvSpPr txBox="1"/>
          <p:nvPr/>
        </p:nvSpPr>
        <p:spPr>
          <a:xfrm>
            <a:off x="5562600" y="3888203"/>
            <a:ext cx="3124200" cy="307777"/>
          </a:xfrm>
          <a:prstGeom prst="rect">
            <a:avLst/>
          </a:prstGeom>
          <a:noFill/>
        </p:spPr>
        <p:txBody>
          <a:bodyPr wrap="square" rtlCol="0">
            <a:spAutoFit/>
          </a:bodyPr>
          <a:lstStyle/>
          <a:p>
            <a:r>
              <a:rPr lang="fr-FR" dirty="0">
                <a:latin typeface="Corbel" panose="020B0503020204020204" pitchFamily="34" charset="0"/>
              </a:rPr>
              <a:t>Moteur pas a pas Nema14</a:t>
            </a:r>
          </a:p>
        </p:txBody>
      </p:sp>
      <p:pic>
        <p:nvPicPr>
          <p:cNvPr id="1026" name="Picture 2" descr="Le moteur à courant continu – Sciences de l'Ingénieur">
            <a:extLst>
              <a:ext uri="{FF2B5EF4-FFF2-40B4-BE49-F238E27FC236}">
                <a16:creationId xmlns:a16="http://schemas.microsoft.com/office/drawing/2014/main" xmlns="" id="{12688407-1071-4B06-B738-84E379E7D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737" y="613028"/>
            <a:ext cx="3485322"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pper Motor NEMA 14 35x35mm | 100381 | Other by www.smart-prototyping.com">
            <a:extLst>
              <a:ext uri="{FF2B5EF4-FFF2-40B4-BE49-F238E27FC236}">
                <a16:creationId xmlns:a16="http://schemas.microsoft.com/office/drawing/2014/main" xmlns="" id="{CD5762D4-4A74-4D16-BB16-C965FAD9E8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583" b="12607"/>
          <a:stretch/>
        </p:blipFill>
        <p:spPr bwMode="auto">
          <a:xfrm>
            <a:off x="5178063" y="613028"/>
            <a:ext cx="3124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34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8" name="Google Shape;2128;p63">
            <a:extLst>
              <a:ext uri="{FF2B5EF4-FFF2-40B4-BE49-F238E27FC236}">
                <a16:creationId xmlns:a16="http://schemas.microsoft.com/office/drawing/2014/main" xmlns="" id="{933BDDE2-3DE8-486C-9138-A25DB37C38DF}"/>
              </a:ext>
            </a:extLst>
          </p:cNvPr>
          <p:cNvSpPr txBox="1">
            <a:spLocks noGrp="1"/>
          </p:cNvSpPr>
          <p:nvPr>
            <p:ph type="subTitle" idx="1"/>
          </p:nvPr>
        </p:nvSpPr>
        <p:spPr>
          <a:xfrm>
            <a:off x="3733800" y="3747272"/>
            <a:ext cx="4495800" cy="582900"/>
          </a:xfrm>
          <a:prstGeom prst="rect">
            <a:avLst/>
          </a:prstGeom>
        </p:spPr>
        <p:txBody>
          <a:bodyPr spcFirstLastPara="1" wrap="square" lIns="91425" tIns="91425" rIns="91425" bIns="91425" anchor="t" anchorCtr="0">
            <a:noAutofit/>
          </a:bodyPr>
          <a:lstStyle/>
          <a:p>
            <a:pPr marL="0" lvl="0" indent="0">
              <a:buNone/>
            </a:pPr>
            <a:r>
              <a:rPr lang="fr-FR" sz="1400" dirty="0">
                <a:solidFill>
                  <a:schemeClr val="bg1">
                    <a:lumMod val="10000"/>
                  </a:schemeClr>
                </a:solidFill>
                <a:latin typeface="Corbel" panose="020B0503020204020204" pitchFamily="34" charset="0"/>
                <a:cs typeface="Calibri Light" panose="020F0302020204030204" pitchFamily="34" charset="0"/>
              </a:rPr>
              <a:t>Ecran TFT TJC</a:t>
            </a:r>
            <a:r>
              <a:rPr lang="fr-FR" sz="1300" dirty="0">
                <a:solidFill>
                  <a:schemeClr val="bg1">
                    <a:lumMod val="10000"/>
                  </a:schemeClr>
                </a:solidFill>
                <a:latin typeface="+mj-lt"/>
                <a:cs typeface="Calibri Light" panose="020F0302020204030204" pitchFamily="34" charset="0"/>
              </a:rPr>
              <a:t>4827</a:t>
            </a:r>
            <a:r>
              <a:rPr lang="fr-FR" sz="1400" dirty="0">
                <a:solidFill>
                  <a:schemeClr val="bg1">
                    <a:lumMod val="10000"/>
                  </a:schemeClr>
                </a:solidFill>
                <a:latin typeface="Corbel" panose="020B0503020204020204" pitchFamily="34" charset="0"/>
                <a:cs typeface="Calibri Light" panose="020F0302020204030204" pitchFamily="34" charset="0"/>
              </a:rPr>
              <a:t>T</a:t>
            </a:r>
            <a:r>
              <a:rPr lang="fr-FR" sz="1300" dirty="0">
                <a:solidFill>
                  <a:schemeClr val="bg1">
                    <a:lumMod val="10000"/>
                  </a:schemeClr>
                </a:solidFill>
                <a:latin typeface="+mj-lt"/>
                <a:cs typeface="Calibri Light" panose="020F0302020204030204" pitchFamily="34" charset="0"/>
              </a:rPr>
              <a:t>043</a:t>
            </a:r>
            <a:endParaRPr sz="1300" dirty="0">
              <a:solidFill>
                <a:schemeClr val="bg1">
                  <a:lumMod val="10000"/>
                </a:schemeClr>
              </a:solidFill>
              <a:latin typeface="+mj-lt"/>
              <a:cs typeface="Calibri Light" panose="020F0302020204030204" pitchFamily="34" charset="0"/>
            </a:endParaRPr>
          </a:p>
        </p:txBody>
      </p:sp>
      <p:sp>
        <p:nvSpPr>
          <p:cNvPr id="9" name="Google Shape;1210;p47">
            <a:extLst>
              <a:ext uri="{FF2B5EF4-FFF2-40B4-BE49-F238E27FC236}">
                <a16:creationId xmlns:a16="http://schemas.microsoft.com/office/drawing/2014/main" xmlns="" id="{AA0EA70E-CC05-402F-B8A0-B9F6DC310597}"/>
              </a:ext>
            </a:extLst>
          </p:cNvPr>
          <p:cNvSpPr/>
          <p:nvPr/>
        </p:nvSpPr>
        <p:spPr>
          <a:xfrm>
            <a:off x="1" y="1733550"/>
            <a:ext cx="1981200" cy="436045"/>
          </a:xfrm>
          <a:custGeom>
            <a:avLst/>
            <a:gdLst/>
            <a:ahLst/>
            <a:cxnLst/>
            <a:rect l="l" t="t" r="r" b="b"/>
            <a:pathLst>
              <a:path w="78392" h="28255" extrusionOk="0">
                <a:moveTo>
                  <a:pt x="0" y="19520"/>
                </a:moveTo>
                <a:cubicBezTo>
                  <a:pt x="5268" y="20863"/>
                  <a:pt x="18540" y="30829"/>
                  <a:pt x="31605" y="27576"/>
                </a:cubicBezTo>
                <a:cubicBezTo>
                  <a:pt x="44670" y="24323"/>
                  <a:pt x="70594" y="4596"/>
                  <a:pt x="78392" y="0"/>
                </a:cubicBezTo>
              </a:path>
            </a:pathLst>
          </a:custGeom>
          <a:noFill/>
          <a:ln w="19050" cap="flat" cmpd="sng">
            <a:solidFill>
              <a:schemeClr val="dk2"/>
            </a:solidFill>
            <a:prstDash val="dash"/>
            <a:round/>
            <a:headEnd type="none" w="med" len="med"/>
            <a:tailEnd type="none" w="med" len="med"/>
          </a:ln>
        </p:spPr>
      </p:sp>
      <p:sp>
        <p:nvSpPr>
          <p:cNvPr id="10" name="Google Shape;1209;p47">
            <a:extLst>
              <a:ext uri="{FF2B5EF4-FFF2-40B4-BE49-F238E27FC236}">
                <a16:creationId xmlns:a16="http://schemas.microsoft.com/office/drawing/2014/main" xmlns="" id="{DF11F504-33AB-4273-9F9B-C3B5893972EA}"/>
              </a:ext>
            </a:extLst>
          </p:cNvPr>
          <p:cNvSpPr/>
          <p:nvPr/>
        </p:nvSpPr>
        <p:spPr>
          <a:xfrm>
            <a:off x="-396576" y="3311130"/>
            <a:ext cx="2377775" cy="901050"/>
          </a:xfrm>
          <a:custGeom>
            <a:avLst/>
            <a:gdLst/>
            <a:ahLst/>
            <a:cxnLst/>
            <a:rect l="l" t="t" r="r" b="b"/>
            <a:pathLst>
              <a:path w="124250" h="31788" extrusionOk="0">
                <a:moveTo>
                  <a:pt x="124250" y="0"/>
                </a:moveTo>
                <a:cubicBezTo>
                  <a:pt x="119912" y="2324"/>
                  <a:pt x="110100" y="8677"/>
                  <a:pt x="98222" y="13944"/>
                </a:cubicBezTo>
                <a:cubicBezTo>
                  <a:pt x="86344" y="19212"/>
                  <a:pt x="69354" y="33568"/>
                  <a:pt x="52984" y="31605"/>
                </a:cubicBezTo>
                <a:cubicBezTo>
                  <a:pt x="36614" y="29643"/>
                  <a:pt x="8831" y="7075"/>
                  <a:pt x="0" y="2169"/>
                </a:cubicBezTo>
              </a:path>
            </a:pathLst>
          </a:custGeom>
          <a:noFill/>
          <a:ln w="19050" cap="flat" cmpd="sng">
            <a:solidFill>
              <a:schemeClr val="dk2"/>
            </a:solidFill>
            <a:prstDash val="dash"/>
            <a:round/>
            <a:headEnd type="none" w="med" len="med"/>
            <a:tailEnd type="none" w="med" len="med"/>
          </a:ln>
        </p:spPr>
      </p:sp>
      <p:sp>
        <p:nvSpPr>
          <p:cNvPr id="11" name="Google Shape;1208;p47">
            <a:extLst>
              <a:ext uri="{FF2B5EF4-FFF2-40B4-BE49-F238E27FC236}">
                <a16:creationId xmlns:a16="http://schemas.microsoft.com/office/drawing/2014/main" xmlns="" id="{8F184414-4785-43E0-A021-67220A63B51F}"/>
              </a:ext>
            </a:extLst>
          </p:cNvPr>
          <p:cNvSpPr/>
          <p:nvPr/>
        </p:nvSpPr>
        <p:spPr>
          <a:xfrm>
            <a:off x="7035856" y="2750620"/>
            <a:ext cx="2108144" cy="1121019"/>
          </a:xfrm>
          <a:custGeom>
            <a:avLst/>
            <a:gdLst/>
            <a:ahLst/>
            <a:cxnLst/>
            <a:rect l="l" t="t" r="r" b="b"/>
            <a:pathLst>
              <a:path w="70956" h="48956" extrusionOk="0">
                <a:moveTo>
                  <a:pt x="70956" y="48956"/>
                </a:moveTo>
                <a:cubicBezTo>
                  <a:pt x="68994" y="46322"/>
                  <a:pt x="71007" y="41312"/>
                  <a:pt x="59181" y="33153"/>
                </a:cubicBezTo>
                <a:cubicBezTo>
                  <a:pt x="47355" y="24994"/>
                  <a:pt x="9864" y="5526"/>
                  <a:pt x="0" y="0"/>
                </a:cubicBezTo>
              </a:path>
            </a:pathLst>
          </a:custGeom>
          <a:noFill/>
          <a:ln w="19050" cap="flat" cmpd="sng">
            <a:solidFill>
              <a:schemeClr val="dk2"/>
            </a:solidFill>
            <a:prstDash val="dash"/>
            <a:round/>
            <a:headEnd type="none" w="med" len="med"/>
            <a:tailEnd type="none" w="med" len="med"/>
          </a:ln>
        </p:spPr>
      </p:sp>
      <p:sp>
        <p:nvSpPr>
          <p:cNvPr id="12" name="Google Shape;1207;p47">
            <a:extLst>
              <a:ext uri="{FF2B5EF4-FFF2-40B4-BE49-F238E27FC236}">
                <a16:creationId xmlns:a16="http://schemas.microsoft.com/office/drawing/2014/main" xmlns="" id="{B15A069A-0085-4D32-8DF2-C4D0F8317CE3}"/>
              </a:ext>
            </a:extLst>
          </p:cNvPr>
          <p:cNvSpPr/>
          <p:nvPr/>
        </p:nvSpPr>
        <p:spPr>
          <a:xfrm>
            <a:off x="7035856" y="361950"/>
            <a:ext cx="2696779" cy="529851"/>
          </a:xfrm>
          <a:custGeom>
            <a:avLst/>
            <a:gdLst/>
            <a:ahLst/>
            <a:cxnLst/>
            <a:rect l="l" t="t" r="r" b="b"/>
            <a:pathLst>
              <a:path w="237654" h="36872" extrusionOk="0">
                <a:moveTo>
                  <a:pt x="0" y="36872"/>
                </a:moveTo>
                <a:cubicBezTo>
                  <a:pt x="8624" y="31863"/>
                  <a:pt x="24633" y="8263"/>
                  <a:pt x="51745" y="6817"/>
                </a:cubicBezTo>
                <a:cubicBezTo>
                  <a:pt x="78857" y="5371"/>
                  <a:pt x="131686" y="29332"/>
                  <a:pt x="162671" y="28196"/>
                </a:cubicBezTo>
                <a:cubicBezTo>
                  <a:pt x="193656" y="27060"/>
                  <a:pt x="225157" y="4699"/>
                  <a:pt x="237654" y="0"/>
                </a:cubicBezTo>
              </a:path>
            </a:pathLst>
          </a:custGeom>
          <a:noFill/>
          <a:ln w="19050" cap="flat" cmpd="sng">
            <a:solidFill>
              <a:schemeClr val="dk2"/>
            </a:solidFill>
            <a:prstDash val="dash"/>
            <a:round/>
            <a:headEnd type="none" w="med" len="med"/>
            <a:tailEnd type="none" w="med" len="med"/>
          </a:ln>
        </p:spPr>
      </p:sp>
      <p:pic>
        <p:nvPicPr>
          <p:cNvPr id="13" name="Picture 8" descr="Nextion affiche le schéma de connexion.">
            <a:extLst>
              <a:ext uri="{FF2B5EF4-FFF2-40B4-BE49-F238E27FC236}">
                <a16:creationId xmlns:a16="http://schemas.microsoft.com/office/drawing/2014/main" xmlns="" id="{632B40F6-108D-4556-943E-72C5EB6D94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01"/>
          <a:stretch/>
        </p:blipFill>
        <p:spPr bwMode="auto">
          <a:xfrm>
            <a:off x="2071348" y="676336"/>
            <a:ext cx="5001304"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178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CF8FAA0-5201-4282-95DA-DCDC7392FCD5}"/>
              </a:ext>
            </a:extLst>
          </p:cNvPr>
          <p:cNvSpPr/>
          <p:nvPr/>
        </p:nvSpPr>
        <p:spPr>
          <a:xfrm>
            <a:off x="1460938" y="1775844"/>
            <a:ext cx="1590374" cy="85802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solidFill>
                <a:schemeClr val="tx1"/>
              </a:solidFill>
              <a:latin typeface="Corbel" panose="020B0503020204020204" pitchFamily="34" charset="0"/>
              <a:cs typeface="Times New Roman" panose="02020603050405020304" pitchFamily="18" charset="0"/>
            </a:endParaRPr>
          </a:p>
          <a:p>
            <a:pPr algn="ctr"/>
            <a:r>
              <a:rPr lang="fr-FR" sz="1050" dirty="0">
                <a:solidFill>
                  <a:schemeClr val="bg2">
                    <a:lumMod val="75000"/>
                    <a:lumOff val="25000"/>
                  </a:schemeClr>
                </a:solidFill>
                <a:latin typeface="Corbel" panose="020B0503020204020204" pitchFamily="34" charset="0"/>
                <a:cs typeface="Times New Roman" panose="02020603050405020304" pitchFamily="18" charset="0"/>
              </a:rPr>
              <a:t>Capteurs </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Capteur distance </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Capteur ultrason</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Capteur gyroscope</a:t>
            </a:r>
          </a:p>
          <a:p>
            <a:pPr algn="ctr"/>
            <a:endParaRPr lang="fr-FR" sz="1050" dirty="0">
              <a:solidFill>
                <a:schemeClr val="tx1"/>
              </a:solidFill>
              <a:latin typeface="Corbel" panose="020B0503020204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xmlns="" id="{012D0423-13B4-4FC8-BD28-54DA3F52624D}"/>
              </a:ext>
            </a:extLst>
          </p:cNvPr>
          <p:cNvSpPr/>
          <p:nvPr/>
        </p:nvSpPr>
        <p:spPr>
          <a:xfrm>
            <a:off x="4000495" y="1775844"/>
            <a:ext cx="1470986" cy="845601"/>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2">
                    <a:lumMod val="75000"/>
                    <a:lumOff val="25000"/>
                  </a:schemeClr>
                </a:solidFill>
                <a:latin typeface="Corbel" panose="020B0503020204020204" pitchFamily="34" charset="0"/>
                <a:cs typeface="Times New Roman" panose="02020603050405020304" pitchFamily="18" charset="0"/>
              </a:rPr>
              <a:t>Contrôles</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STM</a:t>
            </a:r>
            <a:r>
              <a:rPr lang="fr-FR" sz="1000" dirty="0">
                <a:solidFill>
                  <a:schemeClr val="tx1"/>
                </a:solidFill>
                <a:latin typeface="Arial" panose="020B0604020202020204" pitchFamily="34" charset="0"/>
                <a:cs typeface="Arial" panose="020B0604020202020204" pitchFamily="34" charset="0"/>
              </a:rPr>
              <a:t>32</a:t>
            </a:r>
            <a:r>
              <a:rPr lang="fr-FR" sz="1050" dirty="0">
                <a:solidFill>
                  <a:schemeClr val="tx1"/>
                </a:solidFill>
                <a:latin typeface="Corbel" panose="020B0503020204020204" pitchFamily="34" charset="0"/>
                <a:cs typeface="Times New Roman" panose="02020603050405020304" pitchFamily="18" charset="0"/>
              </a:rPr>
              <a:t>F</a:t>
            </a:r>
            <a:r>
              <a:rPr lang="fr-FR" sz="1000" dirty="0">
                <a:solidFill>
                  <a:schemeClr val="tx1"/>
                </a:solidFill>
                <a:latin typeface="Arial" panose="020B0604020202020204" pitchFamily="34" charset="0"/>
                <a:cs typeface="Arial" panose="020B0604020202020204" pitchFamily="34" charset="0"/>
              </a:rPr>
              <a:t>446</a:t>
            </a:r>
            <a:r>
              <a:rPr lang="fr-FR" sz="1050" dirty="0">
                <a:solidFill>
                  <a:schemeClr val="tx1"/>
                </a:solidFill>
                <a:latin typeface="Corbel" panose="020B0503020204020204" pitchFamily="34" charset="0"/>
                <a:cs typeface="Times New Roman" panose="02020603050405020304" pitchFamily="18" charset="0"/>
              </a:rPr>
              <a:t>RE</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STM</a:t>
            </a:r>
            <a:r>
              <a:rPr lang="fr-FR" sz="1000" dirty="0">
                <a:solidFill>
                  <a:schemeClr val="tx1"/>
                </a:solidFill>
                <a:latin typeface="Arial" panose="020B0604020202020204" pitchFamily="34" charset="0"/>
                <a:cs typeface="Arial" panose="020B0604020202020204" pitchFamily="34" charset="0"/>
              </a:rPr>
              <a:t>32</a:t>
            </a:r>
            <a:r>
              <a:rPr lang="fr-FR" sz="1050" dirty="0">
                <a:solidFill>
                  <a:schemeClr val="tx1"/>
                </a:solidFill>
                <a:latin typeface="Corbel" panose="020B0503020204020204" pitchFamily="34" charset="0"/>
                <a:cs typeface="Times New Roman" panose="02020603050405020304" pitchFamily="18" charset="0"/>
              </a:rPr>
              <a:t>F</a:t>
            </a:r>
            <a:r>
              <a:rPr lang="fr-FR" sz="1000" dirty="0">
                <a:solidFill>
                  <a:schemeClr val="tx1"/>
                </a:solidFill>
                <a:latin typeface="Arial" panose="020B0604020202020204" pitchFamily="34" charset="0"/>
                <a:cs typeface="Arial" panose="020B0604020202020204" pitchFamily="34" charset="0"/>
              </a:rPr>
              <a:t>407</a:t>
            </a:r>
            <a:r>
              <a:rPr lang="fr-FR" sz="1050" dirty="0">
                <a:solidFill>
                  <a:schemeClr val="tx1"/>
                </a:solidFill>
                <a:latin typeface="Corbel" panose="020B0503020204020204" pitchFamily="34" charset="0"/>
                <a:cs typeface="Times New Roman" panose="02020603050405020304" pitchFamily="18" charset="0"/>
              </a:rPr>
              <a:t>ZGT</a:t>
            </a:r>
            <a:r>
              <a:rPr lang="fr-FR" sz="1000" dirty="0">
                <a:solidFill>
                  <a:schemeClr val="tx1"/>
                </a:solidFill>
                <a:latin typeface="Arial" panose="020B0604020202020204" pitchFamily="34" charset="0"/>
                <a:cs typeface="Arial" panose="020B0604020202020204" pitchFamily="34" charset="0"/>
              </a:rPr>
              <a:t>6</a:t>
            </a:r>
            <a:r>
              <a:rPr lang="fr-FR" sz="1050" dirty="0">
                <a:solidFill>
                  <a:schemeClr val="tx1"/>
                </a:solidFill>
                <a:latin typeface="Corbel" panose="020B0503020204020204" pitchFamily="34" charset="0"/>
                <a:cs typeface="Times New Roman" panose="02020603050405020304" pitchFamily="18" charset="0"/>
              </a:rPr>
              <a:t> </a:t>
            </a:r>
          </a:p>
        </p:txBody>
      </p:sp>
      <p:sp>
        <p:nvSpPr>
          <p:cNvPr id="6" name="Rectangle 5">
            <a:extLst>
              <a:ext uri="{FF2B5EF4-FFF2-40B4-BE49-F238E27FC236}">
                <a16:creationId xmlns:a16="http://schemas.microsoft.com/office/drawing/2014/main" xmlns="" id="{19694DD9-FC87-42C2-AE3B-66D36DDD2656}"/>
              </a:ext>
            </a:extLst>
          </p:cNvPr>
          <p:cNvSpPr/>
          <p:nvPr/>
        </p:nvSpPr>
        <p:spPr>
          <a:xfrm>
            <a:off x="6420678" y="1762367"/>
            <a:ext cx="2047461" cy="88392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2">
                    <a:lumMod val="75000"/>
                    <a:lumOff val="25000"/>
                  </a:schemeClr>
                </a:solidFill>
                <a:latin typeface="Corbel" panose="020B0503020204020204" pitchFamily="34" charset="0"/>
                <a:cs typeface="Times New Roman" panose="02020603050405020304" pitchFamily="18" charset="0"/>
              </a:rPr>
              <a:t>Actionneur </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Servo-moteur</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Moteur pas a pas Nema</a:t>
            </a:r>
            <a:r>
              <a:rPr lang="fr-FR" sz="900" dirty="0">
                <a:solidFill>
                  <a:schemeClr val="tx1"/>
                </a:solidFill>
                <a:latin typeface="Arial" panose="020B0604020202020204" pitchFamily="34" charset="0"/>
                <a:cs typeface="Arial" panose="020B0604020202020204" pitchFamily="34" charset="0"/>
              </a:rPr>
              <a:t>14</a:t>
            </a:r>
            <a:r>
              <a:rPr lang="fr-FR" sz="900" dirty="0">
                <a:solidFill>
                  <a:schemeClr val="tx1"/>
                </a:solidFill>
                <a:latin typeface="Corbel" panose="020B0503020204020204" pitchFamily="34" charset="0"/>
                <a:cs typeface="Times New Roman" panose="02020603050405020304" pitchFamily="18" charset="0"/>
              </a:rPr>
              <a:t> </a:t>
            </a:r>
            <a:r>
              <a:rPr lang="fr-FR" sz="1050" dirty="0">
                <a:solidFill>
                  <a:schemeClr val="tx1"/>
                </a:solidFill>
                <a:latin typeface="Corbel" panose="020B0503020204020204" pitchFamily="34" charset="0"/>
                <a:cs typeface="Times New Roman" panose="02020603050405020304" pitchFamily="18" charset="0"/>
              </a:rPr>
              <a:t>                             </a:t>
            </a:r>
          </a:p>
          <a:p>
            <a:pPr marL="214313" indent="-214313">
              <a:buFont typeface="Arial" panose="020B0604020202020204" pitchFamily="34" charset="0"/>
              <a:buChar char="•"/>
            </a:pPr>
            <a:r>
              <a:rPr lang="fr-FR" sz="1050" dirty="0">
                <a:solidFill>
                  <a:schemeClr val="tx1"/>
                </a:solidFill>
                <a:latin typeface="Corbel" panose="020B0503020204020204" pitchFamily="34" charset="0"/>
                <a:cs typeface="Times New Roman" panose="02020603050405020304" pitchFamily="18" charset="0"/>
              </a:rPr>
              <a:t>Moteur à courant continue</a:t>
            </a:r>
          </a:p>
        </p:txBody>
      </p:sp>
      <p:sp>
        <p:nvSpPr>
          <p:cNvPr id="7" name="Rectangle 6">
            <a:extLst>
              <a:ext uri="{FF2B5EF4-FFF2-40B4-BE49-F238E27FC236}">
                <a16:creationId xmlns:a16="http://schemas.microsoft.com/office/drawing/2014/main" xmlns="" id="{432BE89C-697F-48D6-93A2-63BD597035BE}"/>
              </a:ext>
            </a:extLst>
          </p:cNvPr>
          <p:cNvSpPr/>
          <p:nvPr/>
        </p:nvSpPr>
        <p:spPr>
          <a:xfrm>
            <a:off x="3657119" y="694042"/>
            <a:ext cx="2157735" cy="53671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2">
                    <a:lumMod val="75000"/>
                    <a:lumOff val="25000"/>
                  </a:schemeClr>
                </a:solidFill>
                <a:latin typeface="Corbel" panose="020B0503020204020204" pitchFamily="34" charset="0"/>
                <a:cs typeface="Times New Roman" panose="02020603050405020304" pitchFamily="18" charset="0"/>
              </a:rPr>
              <a:t>Interface Homme machine (IHM)</a:t>
            </a:r>
          </a:p>
          <a:p>
            <a:pPr algn="ctr"/>
            <a:r>
              <a:rPr lang="fr-FR" sz="1050" dirty="0">
                <a:solidFill>
                  <a:schemeClr val="tx1"/>
                </a:solidFill>
                <a:latin typeface="Corbel" panose="020B0503020204020204" pitchFamily="34" charset="0"/>
                <a:cs typeface="Times New Roman" panose="02020603050405020304" pitchFamily="18" charset="0"/>
              </a:rPr>
              <a:t>Ecran TFT </a:t>
            </a:r>
          </a:p>
        </p:txBody>
      </p:sp>
      <p:sp>
        <p:nvSpPr>
          <p:cNvPr id="8" name="Rectangle 7">
            <a:extLst>
              <a:ext uri="{FF2B5EF4-FFF2-40B4-BE49-F238E27FC236}">
                <a16:creationId xmlns:a16="http://schemas.microsoft.com/office/drawing/2014/main" xmlns="" id="{479C3247-A713-48D8-A26A-1A7AA6B92BDD}"/>
              </a:ext>
            </a:extLst>
          </p:cNvPr>
          <p:cNvSpPr/>
          <p:nvPr/>
        </p:nvSpPr>
        <p:spPr>
          <a:xfrm>
            <a:off x="1580320" y="4194312"/>
            <a:ext cx="1311965" cy="43235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rbel" panose="020B0503020204020204" pitchFamily="34" charset="0"/>
                <a:cs typeface="Times New Roman" panose="02020603050405020304" pitchFamily="18" charset="0"/>
              </a:rPr>
              <a:t>Route</a:t>
            </a:r>
          </a:p>
        </p:txBody>
      </p:sp>
      <p:sp>
        <p:nvSpPr>
          <p:cNvPr id="9" name="Rectangle 8">
            <a:extLst>
              <a:ext uri="{FF2B5EF4-FFF2-40B4-BE49-F238E27FC236}">
                <a16:creationId xmlns:a16="http://schemas.microsoft.com/office/drawing/2014/main" xmlns="" id="{E846E433-ECED-4925-B6A4-BDA4D37D27FC}"/>
              </a:ext>
            </a:extLst>
          </p:cNvPr>
          <p:cNvSpPr/>
          <p:nvPr/>
        </p:nvSpPr>
        <p:spPr>
          <a:xfrm>
            <a:off x="1441178" y="3058767"/>
            <a:ext cx="1451107" cy="71561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latin typeface="Corbel" panose="020B0503020204020204" pitchFamily="34" charset="0"/>
                <a:cs typeface="Times New Roman" panose="02020603050405020304" pitchFamily="18" charset="0"/>
              </a:rPr>
              <a:t>Châssis de voiture</a:t>
            </a:r>
          </a:p>
        </p:txBody>
      </p:sp>
      <p:sp>
        <p:nvSpPr>
          <p:cNvPr id="10" name="Rectangle 9">
            <a:extLst>
              <a:ext uri="{FF2B5EF4-FFF2-40B4-BE49-F238E27FC236}">
                <a16:creationId xmlns:a16="http://schemas.microsoft.com/office/drawing/2014/main" xmlns="" id="{34ED58D4-441B-49C7-BF88-CD978A22B88F}"/>
              </a:ext>
            </a:extLst>
          </p:cNvPr>
          <p:cNvSpPr/>
          <p:nvPr/>
        </p:nvSpPr>
        <p:spPr>
          <a:xfrm>
            <a:off x="4000501" y="3011558"/>
            <a:ext cx="1441184" cy="71561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2">
                    <a:lumMod val="75000"/>
                    <a:lumOff val="25000"/>
                  </a:schemeClr>
                </a:solidFill>
                <a:latin typeface="Corbel" panose="020B0503020204020204" pitchFamily="34" charset="0"/>
                <a:cs typeface="Times New Roman" panose="02020603050405020304" pitchFamily="18" charset="0"/>
              </a:rPr>
              <a:t>Effecteurs</a:t>
            </a:r>
          </a:p>
          <a:p>
            <a:pPr algn="ctr"/>
            <a:r>
              <a:rPr lang="fr-FR" sz="1050" dirty="0">
                <a:solidFill>
                  <a:schemeClr val="tx1"/>
                </a:solidFill>
                <a:latin typeface="Corbel" panose="020B0503020204020204" pitchFamily="34" charset="0"/>
                <a:cs typeface="Times New Roman" panose="02020603050405020304" pitchFamily="18" charset="0"/>
              </a:rPr>
              <a:t>Système vis écrou</a:t>
            </a:r>
          </a:p>
        </p:txBody>
      </p:sp>
      <p:sp>
        <p:nvSpPr>
          <p:cNvPr id="11" name="Flèche : haut 10">
            <a:extLst>
              <a:ext uri="{FF2B5EF4-FFF2-40B4-BE49-F238E27FC236}">
                <a16:creationId xmlns:a16="http://schemas.microsoft.com/office/drawing/2014/main" xmlns="" id="{AFEB7197-38C3-4A1F-A069-B623F11174FC}"/>
              </a:ext>
            </a:extLst>
          </p:cNvPr>
          <p:cNvSpPr/>
          <p:nvPr/>
        </p:nvSpPr>
        <p:spPr>
          <a:xfrm rot="5400000">
            <a:off x="3386757" y="1813893"/>
            <a:ext cx="278296" cy="949186"/>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12" name="Flèche : haut 11">
            <a:extLst>
              <a:ext uri="{FF2B5EF4-FFF2-40B4-BE49-F238E27FC236}">
                <a16:creationId xmlns:a16="http://schemas.microsoft.com/office/drawing/2014/main" xmlns="" id="{0D1ADEEF-BBCD-4B95-BF1A-E88F17DFD1CF}"/>
              </a:ext>
            </a:extLst>
          </p:cNvPr>
          <p:cNvSpPr/>
          <p:nvPr/>
        </p:nvSpPr>
        <p:spPr>
          <a:xfrm rot="5400000">
            <a:off x="5806932" y="1796493"/>
            <a:ext cx="278296" cy="949196"/>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15" name="Flèche : haut 14">
            <a:extLst>
              <a:ext uri="{FF2B5EF4-FFF2-40B4-BE49-F238E27FC236}">
                <a16:creationId xmlns:a16="http://schemas.microsoft.com/office/drawing/2014/main" xmlns="" id="{F54CE72A-1FB5-49F5-9DED-3326DE0AF033}"/>
              </a:ext>
            </a:extLst>
          </p:cNvPr>
          <p:cNvSpPr/>
          <p:nvPr/>
        </p:nvSpPr>
        <p:spPr>
          <a:xfrm>
            <a:off x="4620578" y="1247176"/>
            <a:ext cx="230834" cy="515191"/>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18" name="Flèche : haut 17">
            <a:extLst>
              <a:ext uri="{FF2B5EF4-FFF2-40B4-BE49-F238E27FC236}">
                <a16:creationId xmlns:a16="http://schemas.microsoft.com/office/drawing/2014/main" xmlns="" id="{72029795-5F48-4D46-8504-42A5AEE059F4}"/>
              </a:ext>
            </a:extLst>
          </p:cNvPr>
          <p:cNvSpPr/>
          <p:nvPr/>
        </p:nvSpPr>
        <p:spPr>
          <a:xfrm rot="16200000">
            <a:off x="3307244" y="2864955"/>
            <a:ext cx="278296" cy="1108213"/>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19" name="Flèche : haut 18">
            <a:extLst>
              <a:ext uri="{FF2B5EF4-FFF2-40B4-BE49-F238E27FC236}">
                <a16:creationId xmlns:a16="http://schemas.microsoft.com/office/drawing/2014/main" xmlns="" id="{A371024A-485B-4A9A-94BD-E97CAEB407CA}"/>
              </a:ext>
            </a:extLst>
          </p:cNvPr>
          <p:cNvSpPr/>
          <p:nvPr/>
        </p:nvSpPr>
        <p:spPr>
          <a:xfrm>
            <a:off x="2097156" y="2638840"/>
            <a:ext cx="278295" cy="424898"/>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20" name="Flèche : haut 19">
            <a:extLst>
              <a:ext uri="{FF2B5EF4-FFF2-40B4-BE49-F238E27FC236}">
                <a16:creationId xmlns:a16="http://schemas.microsoft.com/office/drawing/2014/main" xmlns="" id="{72FFA878-0757-4A91-BEC1-405A9144F9BC}"/>
              </a:ext>
            </a:extLst>
          </p:cNvPr>
          <p:cNvSpPr/>
          <p:nvPr/>
        </p:nvSpPr>
        <p:spPr>
          <a:xfrm>
            <a:off x="2107097" y="3786808"/>
            <a:ext cx="278295" cy="407503"/>
          </a:xfrm>
          <a:prstGeom prst="up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cs typeface="Times New Roman" panose="02020603050405020304" pitchFamily="18" charset="0"/>
            </a:endParaRPr>
          </a:p>
        </p:txBody>
      </p:sp>
      <p:sp>
        <p:nvSpPr>
          <p:cNvPr id="21" name="Flèche : virage 20">
            <a:extLst>
              <a:ext uri="{FF2B5EF4-FFF2-40B4-BE49-F238E27FC236}">
                <a16:creationId xmlns:a16="http://schemas.microsoft.com/office/drawing/2014/main" xmlns="" id="{9D11D9E9-6F4D-4857-8A7B-82055547CACC}"/>
              </a:ext>
            </a:extLst>
          </p:cNvPr>
          <p:cNvSpPr/>
          <p:nvPr/>
        </p:nvSpPr>
        <p:spPr>
          <a:xfrm>
            <a:off x="794711" y="2032083"/>
            <a:ext cx="655988" cy="2461176"/>
          </a:xfrm>
          <a:prstGeom prst="ben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latin typeface="Corbel" panose="020B0503020204020204" pitchFamily="34" charset="0"/>
            </a:endParaRPr>
          </a:p>
        </p:txBody>
      </p:sp>
      <p:sp>
        <p:nvSpPr>
          <p:cNvPr id="23" name="Organigramme : Procédé 22">
            <a:extLst>
              <a:ext uri="{FF2B5EF4-FFF2-40B4-BE49-F238E27FC236}">
                <a16:creationId xmlns:a16="http://schemas.microsoft.com/office/drawing/2014/main" xmlns="" id="{AB39784F-2A3C-48B7-B061-B7FCD6908A19}"/>
              </a:ext>
            </a:extLst>
          </p:cNvPr>
          <p:cNvSpPr/>
          <p:nvPr/>
        </p:nvSpPr>
        <p:spPr>
          <a:xfrm>
            <a:off x="795125" y="4403185"/>
            <a:ext cx="785194" cy="159027"/>
          </a:xfrm>
          <a:prstGeom prst="flowChartProcess">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latin typeface="Corbel" panose="020B0503020204020204" pitchFamily="34" charset="0"/>
            </a:endParaRPr>
          </a:p>
        </p:txBody>
      </p:sp>
      <p:sp>
        <p:nvSpPr>
          <p:cNvPr id="25" name="Flèche : virage 24">
            <a:extLst>
              <a:ext uri="{FF2B5EF4-FFF2-40B4-BE49-F238E27FC236}">
                <a16:creationId xmlns:a16="http://schemas.microsoft.com/office/drawing/2014/main" xmlns="" id="{EC72C6B4-9FBB-4FD6-A4DC-586C4BC102D6}"/>
              </a:ext>
            </a:extLst>
          </p:cNvPr>
          <p:cNvSpPr/>
          <p:nvPr/>
        </p:nvSpPr>
        <p:spPr>
          <a:xfrm rot="10800000">
            <a:off x="5453257" y="3012243"/>
            <a:ext cx="1589501" cy="546651"/>
          </a:xfrm>
          <a:prstGeom prst="bent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solidFill>
                <a:schemeClr val="tx1"/>
              </a:solidFill>
              <a:latin typeface="Corbel" panose="020B0503020204020204" pitchFamily="34" charset="0"/>
              <a:cs typeface="Times New Roman" panose="02020603050405020304" pitchFamily="18" charset="0"/>
            </a:endParaRPr>
          </a:p>
        </p:txBody>
      </p:sp>
      <p:sp>
        <p:nvSpPr>
          <p:cNvPr id="26" name="Organigramme : Procédé 25">
            <a:extLst>
              <a:ext uri="{FF2B5EF4-FFF2-40B4-BE49-F238E27FC236}">
                <a16:creationId xmlns:a16="http://schemas.microsoft.com/office/drawing/2014/main" xmlns="" id="{E3DCE450-5096-438B-A35A-5DA0712ABF4A}"/>
              </a:ext>
            </a:extLst>
          </p:cNvPr>
          <p:cNvSpPr/>
          <p:nvPr/>
        </p:nvSpPr>
        <p:spPr>
          <a:xfrm rot="5400000">
            <a:off x="6724470" y="2834491"/>
            <a:ext cx="510571" cy="134177"/>
          </a:xfrm>
          <a:prstGeom prst="flowChartProcess">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a:p>
        </p:txBody>
      </p:sp>
      <p:cxnSp>
        <p:nvCxnSpPr>
          <p:cNvPr id="29" name="Connecteur droit 28">
            <a:extLst>
              <a:ext uri="{FF2B5EF4-FFF2-40B4-BE49-F238E27FC236}">
                <a16:creationId xmlns:a16="http://schemas.microsoft.com/office/drawing/2014/main" xmlns="" id="{8A69CDE5-005C-403B-A57F-BC0FA2D21FBB}"/>
              </a:ext>
            </a:extLst>
          </p:cNvPr>
          <p:cNvCxnSpPr>
            <a:cxnSpLocks/>
          </p:cNvCxnSpPr>
          <p:nvPr/>
        </p:nvCxnSpPr>
        <p:spPr>
          <a:xfrm>
            <a:off x="6912666" y="3187979"/>
            <a:ext cx="0" cy="0"/>
          </a:xfrm>
          <a:prstGeom prst="line">
            <a:avLst/>
          </a:prstGeom>
          <a:ln w="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xmlns="" id="{4152326B-569D-40BB-BDEF-6112D0269494}"/>
              </a:ext>
            </a:extLst>
          </p:cNvPr>
          <p:cNvSpPr txBox="1"/>
          <p:nvPr/>
        </p:nvSpPr>
        <p:spPr>
          <a:xfrm>
            <a:off x="3260017" y="1975403"/>
            <a:ext cx="506903" cy="253916"/>
          </a:xfrm>
          <a:prstGeom prst="rect">
            <a:avLst/>
          </a:prstGeom>
          <a:noFill/>
        </p:spPr>
        <p:txBody>
          <a:bodyPr wrap="square" rtlCol="0">
            <a:spAutoFit/>
          </a:bodyPr>
          <a:lstStyle/>
          <a:p>
            <a:r>
              <a:rPr lang="fr-FR" sz="1050" dirty="0">
                <a:latin typeface="Corbel" panose="020B0503020204020204" pitchFamily="34" charset="0"/>
                <a:cs typeface="Times New Roman" panose="02020603050405020304" pitchFamily="18" charset="0"/>
              </a:rPr>
              <a:t>I</a:t>
            </a:r>
            <a:r>
              <a:rPr lang="fr-FR" sz="1000" dirty="0">
                <a:latin typeface="+mj-lt"/>
                <a:cs typeface="Times New Roman" panose="02020603050405020304" pitchFamily="18" charset="0"/>
              </a:rPr>
              <a:t>2</a:t>
            </a:r>
            <a:r>
              <a:rPr lang="fr-FR" sz="1050" dirty="0">
                <a:latin typeface="Corbel" panose="020B0503020204020204" pitchFamily="34" charset="0"/>
                <a:cs typeface="Times New Roman" panose="02020603050405020304" pitchFamily="18" charset="0"/>
              </a:rPr>
              <a:t>C</a:t>
            </a:r>
          </a:p>
        </p:txBody>
      </p:sp>
      <p:sp>
        <p:nvSpPr>
          <p:cNvPr id="22" name="ZoneTexte 21">
            <a:extLst>
              <a:ext uri="{FF2B5EF4-FFF2-40B4-BE49-F238E27FC236}">
                <a16:creationId xmlns:a16="http://schemas.microsoft.com/office/drawing/2014/main" xmlns="" id="{CF80D6A2-A267-461C-8D54-87E469101853}"/>
              </a:ext>
            </a:extLst>
          </p:cNvPr>
          <p:cNvSpPr txBox="1"/>
          <p:nvPr/>
        </p:nvSpPr>
        <p:spPr>
          <a:xfrm>
            <a:off x="5660318" y="1975403"/>
            <a:ext cx="571521" cy="253916"/>
          </a:xfrm>
          <a:prstGeom prst="rect">
            <a:avLst/>
          </a:prstGeom>
          <a:noFill/>
        </p:spPr>
        <p:txBody>
          <a:bodyPr wrap="square" rtlCol="0">
            <a:spAutoFit/>
          </a:bodyPr>
          <a:lstStyle/>
          <a:p>
            <a:r>
              <a:rPr lang="fr-FR" sz="1050" dirty="0">
                <a:latin typeface="Corbel" panose="020B0503020204020204" pitchFamily="34" charset="0"/>
                <a:cs typeface="Times New Roman" panose="02020603050405020304" pitchFamily="18" charset="0"/>
              </a:rPr>
              <a:t>GPIO</a:t>
            </a:r>
          </a:p>
        </p:txBody>
      </p:sp>
      <p:sp>
        <p:nvSpPr>
          <p:cNvPr id="24" name="ZoneTexte 23">
            <a:extLst>
              <a:ext uri="{FF2B5EF4-FFF2-40B4-BE49-F238E27FC236}">
                <a16:creationId xmlns:a16="http://schemas.microsoft.com/office/drawing/2014/main" xmlns="" id="{0F81EAD5-3EFF-443B-8B8A-3B08ADE064E1}"/>
              </a:ext>
            </a:extLst>
          </p:cNvPr>
          <p:cNvSpPr txBox="1"/>
          <p:nvPr/>
        </p:nvSpPr>
        <p:spPr>
          <a:xfrm rot="16200000">
            <a:off x="4261397" y="1373140"/>
            <a:ext cx="571521" cy="253916"/>
          </a:xfrm>
          <a:prstGeom prst="rect">
            <a:avLst/>
          </a:prstGeom>
          <a:noFill/>
        </p:spPr>
        <p:txBody>
          <a:bodyPr wrap="square" rtlCol="0">
            <a:spAutoFit/>
          </a:bodyPr>
          <a:lstStyle/>
          <a:p>
            <a:r>
              <a:rPr lang="fr-FR" sz="1050" dirty="0">
                <a:latin typeface="Corbel" panose="020B0503020204020204" pitchFamily="34" charset="0"/>
                <a:cs typeface="Times New Roman" panose="02020603050405020304" pitchFamily="18" charset="0"/>
              </a:rPr>
              <a:t>UART</a:t>
            </a:r>
          </a:p>
        </p:txBody>
      </p:sp>
      <p:sp>
        <p:nvSpPr>
          <p:cNvPr id="35" name="Signe Moins 34">
            <a:extLst>
              <a:ext uri="{FF2B5EF4-FFF2-40B4-BE49-F238E27FC236}">
                <a16:creationId xmlns:a16="http://schemas.microsoft.com/office/drawing/2014/main" xmlns="" id="{F9FBECBB-174E-429E-8C86-F63C02503F7E}"/>
              </a:ext>
            </a:extLst>
          </p:cNvPr>
          <p:cNvSpPr/>
          <p:nvPr/>
        </p:nvSpPr>
        <p:spPr>
          <a:xfrm>
            <a:off x="774084" y="4323671"/>
            <a:ext cx="202024" cy="159027"/>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050"/>
          </a:p>
        </p:txBody>
      </p:sp>
      <p:sp>
        <p:nvSpPr>
          <p:cNvPr id="36" name="Signe Moins 35">
            <a:extLst>
              <a:ext uri="{FF2B5EF4-FFF2-40B4-BE49-F238E27FC236}">
                <a16:creationId xmlns:a16="http://schemas.microsoft.com/office/drawing/2014/main" xmlns="" id="{A279259B-51A4-4D48-82F9-CD73D0FADF6D}"/>
              </a:ext>
            </a:extLst>
          </p:cNvPr>
          <p:cNvSpPr/>
          <p:nvPr/>
        </p:nvSpPr>
        <p:spPr>
          <a:xfrm>
            <a:off x="6898531" y="3184974"/>
            <a:ext cx="162447" cy="39404"/>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050" dirty="0"/>
          </a:p>
        </p:txBody>
      </p:sp>
      <p:sp>
        <p:nvSpPr>
          <p:cNvPr id="38" name="Rectangle 37">
            <a:extLst>
              <a:ext uri="{FF2B5EF4-FFF2-40B4-BE49-F238E27FC236}">
                <a16:creationId xmlns:a16="http://schemas.microsoft.com/office/drawing/2014/main" xmlns="" id="{4E602CF9-70A7-4B24-A448-96DEDE94478C}"/>
              </a:ext>
            </a:extLst>
          </p:cNvPr>
          <p:cNvSpPr/>
          <p:nvPr/>
        </p:nvSpPr>
        <p:spPr>
          <a:xfrm>
            <a:off x="6916751" y="3137162"/>
            <a:ext cx="126007" cy="394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050"/>
          </a:p>
        </p:txBody>
      </p:sp>
      <p:sp>
        <p:nvSpPr>
          <p:cNvPr id="3" name="ZoneTexte 2">
            <a:extLst>
              <a:ext uri="{FF2B5EF4-FFF2-40B4-BE49-F238E27FC236}">
                <a16:creationId xmlns:a16="http://schemas.microsoft.com/office/drawing/2014/main" xmlns="" id="{3FF70F59-5AFC-4A08-BF76-92B98A43705D}"/>
              </a:ext>
            </a:extLst>
          </p:cNvPr>
          <p:cNvSpPr txBox="1"/>
          <p:nvPr/>
        </p:nvSpPr>
        <p:spPr>
          <a:xfrm>
            <a:off x="3657119" y="4548645"/>
            <a:ext cx="2362681" cy="307777"/>
          </a:xfrm>
          <a:prstGeom prst="rect">
            <a:avLst/>
          </a:prstGeom>
          <a:noFill/>
        </p:spPr>
        <p:txBody>
          <a:bodyPr wrap="square" rtlCol="0">
            <a:spAutoFit/>
          </a:bodyPr>
          <a:lstStyle/>
          <a:p>
            <a:r>
              <a:rPr lang="fr-FR" dirty="0">
                <a:latin typeface="Corbel" panose="020B0503020204020204" pitchFamily="34" charset="0"/>
              </a:rPr>
              <a:t>Schéma synoptique</a:t>
            </a:r>
          </a:p>
        </p:txBody>
      </p:sp>
      <p:sp>
        <p:nvSpPr>
          <p:cNvPr id="27" name="ZoneTexte 26">
            <a:extLst>
              <a:ext uri="{FF2B5EF4-FFF2-40B4-BE49-F238E27FC236}">
                <a16:creationId xmlns:a16="http://schemas.microsoft.com/office/drawing/2014/main" xmlns="" id="{ACA14397-25EA-4DFB-AD9D-48565F5E8462}"/>
              </a:ext>
            </a:extLst>
          </p:cNvPr>
          <p:cNvSpPr txBox="1"/>
          <p:nvPr/>
        </p:nvSpPr>
        <p:spPr>
          <a:xfrm>
            <a:off x="223510" y="129312"/>
            <a:ext cx="6445764" cy="369332"/>
          </a:xfrm>
          <a:prstGeom prst="rect">
            <a:avLst/>
          </a:prstGeom>
          <a:noFill/>
        </p:spPr>
        <p:txBody>
          <a:bodyPr wrap="square" rtlCol="0">
            <a:spAutoFit/>
          </a:bodyPr>
          <a:lstStyle/>
          <a:p>
            <a:r>
              <a:rPr lang="fr-FR" sz="1800" dirty="0">
                <a:latin typeface="Corbel" panose="020B0503020204020204" pitchFamily="34" charset="0"/>
              </a:rPr>
              <a:t>Principe de fonctionnement du système de suspension intelligent</a:t>
            </a:r>
          </a:p>
        </p:txBody>
      </p:sp>
      <p:grpSp>
        <p:nvGrpSpPr>
          <p:cNvPr id="28" name="Google Shape;925;p32">
            <a:extLst>
              <a:ext uri="{FF2B5EF4-FFF2-40B4-BE49-F238E27FC236}">
                <a16:creationId xmlns:a16="http://schemas.microsoft.com/office/drawing/2014/main" xmlns="" id="{4C5E885E-2C11-43E2-A990-47AC9CD90763}"/>
              </a:ext>
            </a:extLst>
          </p:cNvPr>
          <p:cNvGrpSpPr/>
          <p:nvPr/>
        </p:nvGrpSpPr>
        <p:grpSpPr>
          <a:xfrm rot="5400000">
            <a:off x="7588797" y="-671847"/>
            <a:ext cx="877851" cy="2209091"/>
            <a:chOff x="-26858" y="-227337"/>
            <a:chExt cx="1093215" cy="2757917"/>
          </a:xfrm>
        </p:grpSpPr>
        <p:sp>
          <p:nvSpPr>
            <p:cNvPr id="30" name="Google Shape;926;p32">
              <a:extLst>
                <a:ext uri="{FF2B5EF4-FFF2-40B4-BE49-F238E27FC236}">
                  <a16:creationId xmlns:a16="http://schemas.microsoft.com/office/drawing/2014/main" xmlns="" id="{BEEB8CD0-4F34-4338-BC75-B32683688EC6}"/>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27;p32">
              <a:extLst>
                <a:ext uri="{FF2B5EF4-FFF2-40B4-BE49-F238E27FC236}">
                  <a16:creationId xmlns:a16="http://schemas.microsoft.com/office/drawing/2014/main" xmlns="" id="{7B9A58C2-B493-49AF-B456-298CDFA7BFB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28;p32">
              <a:extLst>
                <a:ext uri="{FF2B5EF4-FFF2-40B4-BE49-F238E27FC236}">
                  <a16:creationId xmlns:a16="http://schemas.microsoft.com/office/drawing/2014/main" xmlns="" id="{B1075036-6F4E-40BB-989F-BCDAB59C54F9}"/>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3" name="Google Shape;929;p32">
              <a:extLst>
                <a:ext uri="{FF2B5EF4-FFF2-40B4-BE49-F238E27FC236}">
                  <a16:creationId xmlns:a16="http://schemas.microsoft.com/office/drawing/2014/main" xmlns="" id="{17632C4E-2535-4750-BF3E-B87618895C8F}"/>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4" name="Google Shape;930;p32">
              <a:extLst>
                <a:ext uri="{FF2B5EF4-FFF2-40B4-BE49-F238E27FC236}">
                  <a16:creationId xmlns:a16="http://schemas.microsoft.com/office/drawing/2014/main" xmlns="" id="{A101E1B4-0B28-4FCA-83B1-1A7820F35F16}"/>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7" name="Google Shape;931;p32">
              <a:extLst>
                <a:ext uri="{FF2B5EF4-FFF2-40B4-BE49-F238E27FC236}">
                  <a16:creationId xmlns:a16="http://schemas.microsoft.com/office/drawing/2014/main" xmlns="" id="{CDC5B5EF-202F-4DD8-B9AF-56D4EA0D38CF}"/>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9" name="Google Shape;932;p32">
              <a:extLst>
                <a:ext uri="{FF2B5EF4-FFF2-40B4-BE49-F238E27FC236}">
                  <a16:creationId xmlns:a16="http://schemas.microsoft.com/office/drawing/2014/main" xmlns="" id="{FBBB746A-4EB9-455F-874F-DE75DF6E1A4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0" name="Google Shape;933;p32">
              <a:extLst>
                <a:ext uri="{FF2B5EF4-FFF2-40B4-BE49-F238E27FC236}">
                  <a16:creationId xmlns:a16="http://schemas.microsoft.com/office/drawing/2014/main" xmlns="" id="{A9F00DC6-98A6-4252-AFDF-CA5F2898D9C5}"/>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1" name="Google Shape;934;p32">
              <a:extLst>
                <a:ext uri="{FF2B5EF4-FFF2-40B4-BE49-F238E27FC236}">
                  <a16:creationId xmlns:a16="http://schemas.microsoft.com/office/drawing/2014/main" xmlns="" id="{7F8B85DE-C282-497B-9394-9F7278DDFF82}"/>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2" name="Google Shape;935;p32">
              <a:extLst>
                <a:ext uri="{FF2B5EF4-FFF2-40B4-BE49-F238E27FC236}">
                  <a16:creationId xmlns:a16="http://schemas.microsoft.com/office/drawing/2014/main" xmlns="" id="{311482C3-A006-4D47-8E6D-25EADD2AC5A7}"/>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3" name="Google Shape;936;p32">
              <a:extLst>
                <a:ext uri="{FF2B5EF4-FFF2-40B4-BE49-F238E27FC236}">
                  <a16:creationId xmlns:a16="http://schemas.microsoft.com/office/drawing/2014/main" xmlns="" id="{4385A7F8-FB42-4747-96D3-C9C2FF68D8D6}"/>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4" name="Google Shape;937;p32">
              <a:extLst>
                <a:ext uri="{FF2B5EF4-FFF2-40B4-BE49-F238E27FC236}">
                  <a16:creationId xmlns:a16="http://schemas.microsoft.com/office/drawing/2014/main" xmlns="" id="{57F854BE-C0C3-4493-B274-83515B33790C}"/>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5" name="Google Shape;938;p32">
              <a:extLst>
                <a:ext uri="{FF2B5EF4-FFF2-40B4-BE49-F238E27FC236}">
                  <a16:creationId xmlns:a16="http://schemas.microsoft.com/office/drawing/2014/main" xmlns="" id="{56086347-0DCD-4AFB-9A15-BE8A5F4C36AD}"/>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6" name="Google Shape;939;p32">
              <a:extLst>
                <a:ext uri="{FF2B5EF4-FFF2-40B4-BE49-F238E27FC236}">
                  <a16:creationId xmlns:a16="http://schemas.microsoft.com/office/drawing/2014/main" xmlns="" id="{C04A6A5F-1BC5-4B54-BEE6-B6784A59F0CF}"/>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7" name="Google Shape;940;p32">
              <a:extLst>
                <a:ext uri="{FF2B5EF4-FFF2-40B4-BE49-F238E27FC236}">
                  <a16:creationId xmlns:a16="http://schemas.microsoft.com/office/drawing/2014/main" xmlns="" id="{F33386BF-F0CB-4738-A1B9-6042F6C55F83}"/>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8" name="Google Shape;941;p32">
              <a:extLst>
                <a:ext uri="{FF2B5EF4-FFF2-40B4-BE49-F238E27FC236}">
                  <a16:creationId xmlns:a16="http://schemas.microsoft.com/office/drawing/2014/main" xmlns="" id="{057B6E03-92EE-4900-B0CD-8FBAE00F8FD4}"/>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49" name="Google Shape;942;p32">
              <a:extLst>
                <a:ext uri="{FF2B5EF4-FFF2-40B4-BE49-F238E27FC236}">
                  <a16:creationId xmlns:a16="http://schemas.microsoft.com/office/drawing/2014/main" xmlns="" id="{EA945199-D505-4005-9FB5-6DABADF95E38}"/>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0" name="Google Shape;943;p32">
              <a:extLst>
                <a:ext uri="{FF2B5EF4-FFF2-40B4-BE49-F238E27FC236}">
                  <a16:creationId xmlns:a16="http://schemas.microsoft.com/office/drawing/2014/main" xmlns="" id="{39E2060F-7016-48D3-9C8D-A8D5087C29F7}"/>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1" name="Google Shape;944;p32">
              <a:extLst>
                <a:ext uri="{FF2B5EF4-FFF2-40B4-BE49-F238E27FC236}">
                  <a16:creationId xmlns:a16="http://schemas.microsoft.com/office/drawing/2014/main" xmlns="" id="{CDB93BF0-A6B2-4471-853E-BAC578F6515A}"/>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2" name="Google Shape;945;p32">
              <a:extLst>
                <a:ext uri="{FF2B5EF4-FFF2-40B4-BE49-F238E27FC236}">
                  <a16:creationId xmlns:a16="http://schemas.microsoft.com/office/drawing/2014/main" xmlns="" id="{419EA998-2AF3-4193-8525-15DADDF13B7C}"/>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3" name="Google Shape;946;p32">
              <a:extLst>
                <a:ext uri="{FF2B5EF4-FFF2-40B4-BE49-F238E27FC236}">
                  <a16:creationId xmlns:a16="http://schemas.microsoft.com/office/drawing/2014/main" xmlns="" id="{FD9CDE53-AB2A-4254-8817-1EFCFDC11112}"/>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4" name="Google Shape;947;p32">
              <a:extLst>
                <a:ext uri="{FF2B5EF4-FFF2-40B4-BE49-F238E27FC236}">
                  <a16:creationId xmlns:a16="http://schemas.microsoft.com/office/drawing/2014/main" xmlns="" id="{6554AD78-E17D-4979-9488-1354C4B1ACCD}"/>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extLst>
      <p:ext uri="{BB962C8B-B14F-4D97-AF65-F5344CB8AC3E}">
        <p14:creationId xmlns:p14="http://schemas.microsoft.com/office/powerpoint/2010/main" val="1596429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30" name="Picture 2699">
            <a:extLst>
              <a:ext uri="{FF2B5EF4-FFF2-40B4-BE49-F238E27FC236}">
                <a16:creationId xmlns:a16="http://schemas.microsoft.com/office/drawing/2014/main" xmlns="" id="{CEDEC20C-FA21-49A5-8E3C-916F7F46245F}"/>
              </a:ext>
            </a:extLst>
          </p:cNvPr>
          <p:cNvPicPr/>
          <p:nvPr/>
        </p:nvPicPr>
        <p:blipFill rotWithShape="1">
          <a:blip r:embed="rId3"/>
          <a:srcRect r="39200"/>
          <a:stretch/>
        </p:blipFill>
        <p:spPr>
          <a:xfrm>
            <a:off x="5472422" y="666750"/>
            <a:ext cx="2965085" cy="3657600"/>
          </a:xfrm>
          <a:prstGeom prst="rect">
            <a:avLst/>
          </a:prstGeom>
        </p:spPr>
      </p:pic>
      <p:pic>
        <p:nvPicPr>
          <p:cNvPr id="44" name="Picture 2699">
            <a:extLst>
              <a:ext uri="{FF2B5EF4-FFF2-40B4-BE49-F238E27FC236}">
                <a16:creationId xmlns:a16="http://schemas.microsoft.com/office/drawing/2014/main" xmlns="" id="{B8899BBE-AA4F-4880-9039-044C0F0C6550}"/>
              </a:ext>
            </a:extLst>
          </p:cNvPr>
          <p:cNvPicPr/>
          <p:nvPr/>
        </p:nvPicPr>
        <p:blipFill rotWithShape="1">
          <a:blip r:embed="rId3"/>
          <a:srcRect l="61106" b="46677"/>
          <a:stretch/>
        </p:blipFill>
        <p:spPr>
          <a:xfrm>
            <a:off x="1071133" y="260341"/>
            <a:ext cx="2156936" cy="185420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7" name="Image 46">
            <a:extLst>
              <a:ext uri="{FF2B5EF4-FFF2-40B4-BE49-F238E27FC236}">
                <a16:creationId xmlns:a16="http://schemas.microsoft.com/office/drawing/2014/main" xmlns="" id="{3635839D-F61E-4EFB-999B-433192EFE55C}"/>
              </a:ext>
            </a:extLst>
          </p:cNvPr>
          <p:cNvPicPr>
            <a:picLocks noChangeAspect="1"/>
          </p:cNvPicPr>
          <p:nvPr/>
        </p:nvPicPr>
        <p:blipFill rotWithShape="1">
          <a:blip r:embed="rId4"/>
          <a:srcRect l="30000" t="30730" r="39393" b="12946"/>
          <a:stretch/>
        </p:blipFill>
        <p:spPr>
          <a:xfrm>
            <a:off x="1071133" y="3028950"/>
            <a:ext cx="2156936" cy="185421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51" name="Connecteur droit avec flèche 50">
            <a:extLst>
              <a:ext uri="{FF2B5EF4-FFF2-40B4-BE49-F238E27FC236}">
                <a16:creationId xmlns:a16="http://schemas.microsoft.com/office/drawing/2014/main" xmlns="" id="{7B6697D8-AD6E-4659-BF89-CCB75E2D4145}"/>
              </a:ext>
            </a:extLst>
          </p:cNvPr>
          <p:cNvCxnSpPr>
            <a:cxnSpLocks/>
          </p:cNvCxnSpPr>
          <p:nvPr/>
        </p:nvCxnSpPr>
        <p:spPr>
          <a:xfrm flipH="1" flipV="1">
            <a:off x="1981200" y="1428750"/>
            <a:ext cx="4495800" cy="4572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67" name="Connecteur droit avec flèche 66">
            <a:extLst>
              <a:ext uri="{FF2B5EF4-FFF2-40B4-BE49-F238E27FC236}">
                <a16:creationId xmlns:a16="http://schemas.microsoft.com/office/drawing/2014/main" xmlns="" id="{F49721A4-F3D5-4A85-9AED-A360BD753467}"/>
              </a:ext>
            </a:extLst>
          </p:cNvPr>
          <p:cNvCxnSpPr/>
          <p:nvPr/>
        </p:nvCxnSpPr>
        <p:spPr>
          <a:xfrm flipH="1">
            <a:off x="2438400" y="3257550"/>
            <a:ext cx="3962400" cy="533400"/>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112" name="Rectangle 111">
            <a:extLst>
              <a:ext uri="{FF2B5EF4-FFF2-40B4-BE49-F238E27FC236}">
                <a16:creationId xmlns:a16="http://schemas.microsoft.com/office/drawing/2014/main" xmlns="" id="{492F1521-18F8-4373-88A9-EA9159D3243A}"/>
              </a:ext>
            </a:extLst>
          </p:cNvPr>
          <p:cNvSpPr/>
          <p:nvPr/>
        </p:nvSpPr>
        <p:spPr>
          <a:xfrm>
            <a:off x="3880558" y="4713282"/>
            <a:ext cx="2520242" cy="307777"/>
          </a:xfrm>
          <a:prstGeom prst="rect">
            <a:avLst/>
          </a:prstGeom>
        </p:spPr>
        <p:txBody>
          <a:bodyPr wrap="none">
            <a:spAutoFit/>
          </a:bodyPr>
          <a:lstStyle/>
          <a:p>
            <a:r>
              <a:rPr lang="fr-FR" dirty="0">
                <a:latin typeface="Corbel" panose="020B0503020204020204" pitchFamily="34" charset="0"/>
                <a:ea typeface="Calibri" panose="020F0502020204030204" pitchFamily="34" charset="0"/>
              </a:rPr>
              <a:t>La conception du socle du robot</a:t>
            </a:r>
            <a:endParaRPr lang="fr-FR" dirty="0">
              <a:latin typeface="Corbel" panose="020B0503020204020204" pitchFamily="34" charset="0"/>
            </a:endParaRPr>
          </a:p>
        </p:txBody>
      </p:sp>
    </p:spTree>
    <p:extLst>
      <p:ext uri="{BB962C8B-B14F-4D97-AF65-F5344CB8AC3E}">
        <p14:creationId xmlns:p14="http://schemas.microsoft.com/office/powerpoint/2010/main" val="132725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 calcmode="lin" valueType="num">
                                      <p:cBhvr additive="base">
                                        <p:cTn id="20" dur="500" fill="hold"/>
                                        <p:tgtEl>
                                          <p:spTgt spid="67"/>
                                        </p:tgtEl>
                                        <p:attrNameLst>
                                          <p:attrName>ppt_x</p:attrName>
                                        </p:attrNameLst>
                                      </p:cBhvr>
                                      <p:tavLst>
                                        <p:tav tm="0">
                                          <p:val>
                                            <p:strVal val="#ppt_x"/>
                                          </p:val>
                                        </p:tav>
                                        <p:tav tm="100000">
                                          <p:val>
                                            <p:strVal val="#ppt_x"/>
                                          </p:val>
                                        </p:tav>
                                      </p:tavLst>
                                    </p:anim>
                                    <p:anim calcmode="lin" valueType="num">
                                      <p:cBhvr additive="base">
                                        <p:cTn id="2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2" name="Picture 2607">
            <a:extLst>
              <a:ext uri="{FF2B5EF4-FFF2-40B4-BE49-F238E27FC236}">
                <a16:creationId xmlns:a16="http://schemas.microsoft.com/office/drawing/2014/main" xmlns="" id="{FC7855AD-EDDE-447E-92DF-C4D7DF31AA8A}"/>
              </a:ext>
            </a:extLst>
          </p:cNvPr>
          <p:cNvPicPr/>
          <p:nvPr/>
        </p:nvPicPr>
        <p:blipFill rotWithShape="1">
          <a:blip r:embed="rId3"/>
          <a:srcRect r="50076"/>
          <a:stretch/>
        </p:blipFill>
        <p:spPr>
          <a:xfrm>
            <a:off x="1295400" y="819150"/>
            <a:ext cx="2514600" cy="3657600"/>
          </a:xfrm>
          <a:prstGeom prst="rect">
            <a:avLst/>
          </a:prstGeom>
        </p:spPr>
      </p:pic>
      <p:pic>
        <p:nvPicPr>
          <p:cNvPr id="3" name="Picture 2607">
            <a:extLst>
              <a:ext uri="{FF2B5EF4-FFF2-40B4-BE49-F238E27FC236}">
                <a16:creationId xmlns:a16="http://schemas.microsoft.com/office/drawing/2014/main" xmlns="" id="{0A783DDF-8443-4EEC-B986-7E858863ABC4}"/>
              </a:ext>
            </a:extLst>
          </p:cNvPr>
          <p:cNvPicPr/>
          <p:nvPr/>
        </p:nvPicPr>
        <p:blipFill rotWithShape="1">
          <a:blip r:embed="rId3"/>
          <a:srcRect l="51437" t="-1" b="64398"/>
          <a:stretch/>
        </p:blipFill>
        <p:spPr>
          <a:xfrm>
            <a:off x="5113022" y="181804"/>
            <a:ext cx="2141220" cy="1981200"/>
          </a:xfrm>
          <a:prstGeom prst="ellipse">
            <a:avLst/>
          </a:prstGeom>
          <a:ln w="63500" cap="rnd">
            <a:noFill/>
          </a:ln>
          <a:effectLst/>
        </p:spPr>
      </p:pic>
      <p:pic>
        <p:nvPicPr>
          <p:cNvPr id="6" name="Picture 2607">
            <a:extLst>
              <a:ext uri="{FF2B5EF4-FFF2-40B4-BE49-F238E27FC236}">
                <a16:creationId xmlns:a16="http://schemas.microsoft.com/office/drawing/2014/main" xmlns="" id="{172D1253-CA49-40D8-AA47-1CD11E465E0E}"/>
              </a:ext>
            </a:extLst>
          </p:cNvPr>
          <p:cNvPicPr/>
          <p:nvPr/>
        </p:nvPicPr>
        <p:blipFill rotWithShape="1">
          <a:blip r:embed="rId3"/>
          <a:srcRect l="52924" t="62384" r="-1487"/>
          <a:stretch/>
        </p:blipFill>
        <p:spPr>
          <a:xfrm>
            <a:off x="5113022" y="2744858"/>
            <a:ext cx="2141220" cy="19812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8" name="Connecteur droit avec flèche 7">
            <a:extLst>
              <a:ext uri="{FF2B5EF4-FFF2-40B4-BE49-F238E27FC236}">
                <a16:creationId xmlns:a16="http://schemas.microsoft.com/office/drawing/2014/main" xmlns="" id="{FDD82FAB-6338-4340-8415-34C3D07BD61C}"/>
              </a:ext>
            </a:extLst>
          </p:cNvPr>
          <p:cNvCxnSpPr>
            <a:cxnSpLocks/>
          </p:cNvCxnSpPr>
          <p:nvPr/>
        </p:nvCxnSpPr>
        <p:spPr>
          <a:xfrm flipV="1">
            <a:off x="2819400" y="666750"/>
            <a:ext cx="2895600" cy="45720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xmlns="" id="{EBB24DF5-3DE7-4F56-92FC-7C883C0BE6DD}"/>
              </a:ext>
            </a:extLst>
          </p:cNvPr>
          <p:cNvCxnSpPr>
            <a:cxnSpLocks/>
          </p:cNvCxnSpPr>
          <p:nvPr/>
        </p:nvCxnSpPr>
        <p:spPr>
          <a:xfrm>
            <a:off x="2819400" y="3562350"/>
            <a:ext cx="3242311" cy="173108"/>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xmlns="" id="{52081613-92D9-46D4-B83A-B254D372C74A}"/>
              </a:ext>
            </a:extLst>
          </p:cNvPr>
          <p:cNvSpPr txBox="1"/>
          <p:nvPr/>
        </p:nvSpPr>
        <p:spPr>
          <a:xfrm>
            <a:off x="2782956" y="4759692"/>
            <a:ext cx="3617595" cy="307777"/>
          </a:xfrm>
          <a:prstGeom prst="rect">
            <a:avLst/>
          </a:prstGeom>
          <a:noFill/>
        </p:spPr>
        <p:txBody>
          <a:bodyPr wrap="square" rtlCol="0">
            <a:spAutoFit/>
          </a:bodyPr>
          <a:lstStyle/>
          <a:p>
            <a:r>
              <a:rPr lang="fr-FR" dirty="0">
                <a:latin typeface="Corbel" panose="020B0503020204020204" pitchFamily="34" charset="0"/>
              </a:rPr>
              <a:t>La conception et l’assemblage de l’effecteur</a:t>
            </a:r>
          </a:p>
        </p:txBody>
      </p:sp>
      <p:grpSp>
        <p:nvGrpSpPr>
          <p:cNvPr id="14" name="Google Shape;925;p32">
            <a:extLst>
              <a:ext uri="{FF2B5EF4-FFF2-40B4-BE49-F238E27FC236}">
                <a16:creationId xmlns:a16="http://schemas.microsoft.com/office/drawing/2014/main" xmlns="" id="{CE2D504B-C5A9-4AA5-B4F8-3DC46553DCE0}"/>
              </a:ext>
            </a:extLst>
          </p:cNvPr>
          <p:cNvGrpSpPr/>
          <p:nvPr/>
        </p:nvGrpSpPr>
        <p:grpSpPr>
          <a:xfrm rot="5400000">
            <a:off x="7693960" y="-593675"/>
            <a:ext cx="877851" cy="2022234"/>
            <a:chOff x="-26858" y="-227337"/>
            <a:chExt cx="1093215" cy="2524637"/>
          </a:xfrm>
        </p:grpSpPr>
        <p:sp>
          <p:nvSpPr>
            <p:cNvPr id="15" name="Google Shape;926;p32">
              <a:extLst>
                <a:ext uri="{FF2B5EF4-FFF2-40B4-BE49-F238E27FC236}">
                  <a16:creationId xmlns:a16="http://schemas.microsoft.com/office/drawing/2014/main" xmlns="" id="{90A5C7AD-A1FE-4A15-9B53-215C3A874D48}"/>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27;p32">
              <a:extLst>
                <a:ext uri="{FF2B5EF4-FFF2-40B4-BE49-F238E27FC236}">
                  <a16:creationId xmlns:a16="http://schemas.microsoft.com/office/drawing/2014/main" xmlns="" id="{4ABF5D1B-6F24-4FBA-9186-FEF9F0B64525}"/>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28;p32">
              <a:extLst>
                <a:ext uri="{FF2B5EF4-FFF2-40B4-BE49-F238E27FC236}">
                  <a16:creationId xmlns:a16="http://schemas.microsoft.com/office/drawing/2014/main" xmlns="" id="{D8A39F1E-0D47-4CF1-B769-CD2AE004BDC8}"/>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29;p32">
              <a:extLst>
                <a:ext uri="{FF2B5EF4-FFF2-40B4-BE49-F238E27FC236}">
                  <a16:creationId xmlns:a16="http://schemas.microsoft.com/office/drawing/2014/main" xmlns="" id="{BD71CD48-546D-45D6-8D09-1481B61BCFCE}"/>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0;p32">
              <a:extLst>
                <a:ext uri="{FF2B5EF4-FFF2-40B4-BE49-F238E27FC236}">
                  <a16:creationId xmlns:a16="http://schemas.microsoft.com/office/drawing/2014/main" xmlns="" id="{BCA7FA96-0636-4167-8548-19B2D02020A8}"/>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1;p32">
              <a:extLst>
                <a:ext uri="{FF2B5EF4-FFF2-40B4-BE49-F238E27FC236}">
                  <a16:creationId xmlns:a16="http://schemas.microsoft.com/office/drawing/2014/main" xmlns="" id="{B4F988DD-B7CB-4241-ABF4-5DAFCEC2178B}"/>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2;p32">
              <a:extLst>
                <a:ext uri="{FF2B5EF4-FFF2-40B4-BE49-F238E27FC236}">
                  <a16:creationId xmlns:a16="http://schemas.microsoft.com/office/drawing/2014/main" xmlns="" id="{F57FD053-641F-4B14-B9F2-C2734B36F816}"/>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33;p32">
              <a:extLst>
                <a:ext uri="{FF2B5EF4-FFF2-40B4-BE49-F238E27FC236}">
                  <a16:creationId xmlns:a16="http://schemas.microsoft.com/office/drawing/2014/main" xmlns="" id="{021062ED-EF9E-4E28-BD5C-2DD6660A8FB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34;p32">
              <a:extLst>
                <a:ext uri="{FF2B5EF4-FFF2-40B4-BE49-F238E27FC236}">
                  <a16:creationId xmlns:a16="http://schemas.microsoft.com/office/drawing/2014/main" xmlns="" id="{96577712-AE41-4D3F-8CBB-FCEFF0E8C22C}"/>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35;p32">
              <a:extLst>
                <a:ext uri="{FF2B5EF4-FFF2-40B4-BE49-F238E27FC236}">
                  <a16:creationId xmlns:a16="http://schemas.microsoft.com/office/drawing/2014/main" xmlns="" id="{30C4AE05-1756-47C1-B205-E5471F277DD5}"/>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36;p32">
              <a:extLst>
                <a:ext uri="{FF2B5EF4-FFF2-40B4-BE49-F238E27FC236}">
                  <a16:creationId xmlns:a16="http://schemas.microsoft.com/office/drawing/2014/main" xmlns="" id="{7AEC1D88-F5C8-43B3-9FCF-44398064097E}"/>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37;p32">
              <a:extLst>
                <a:ext uri="{FF2B5EF4-FFF2-40B4-BE49-F238E27FC236}">
                  <a16:creationId xmlns:a16="http://schemas.microsoft.com/office/drawing/2014/main" xmlns="" id="{3A9CE9B6-AAD1-4B8D-8AB8-973979899EB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38;p32">
              <a:extLst>
                <a:ext uri="{FF2B5EF4-FFF2-40B4-BE49-F238E27FC236}">
                  <a16:creationId xmlns:a16="http://schemas.microsoft.com/office/drawing/2014/main" xmlns="" id="{A6465876-7B10-4799-87DA-9FA0B846455B}"/>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39;p32">
              <a:extLst>
                <a:ext uri="{FF2B5EF4-FFF2-40B4-BE49-F238E27FC236}">
                  <a16:creationId xmlns:a16="http://schemas.microsoft.com/office/drawing/2014/main" xmlns="" id="{0463CA8E-7080-4F3B-85A2-985D449A5A92}"/>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0" name="Google Shape;941;p32">
              <a:extLst>
                <a:ext uri="{FF2B5EF4-FFF2-40B4-BE49-F238E27FC236}">
                  <a16:creationId xmlns:a16="http://schemas.microsoft.com/office/drawing/2014/main" xmlns="" id="{E6B619DA-580D-4CE6-9A0B-D06CBAC5E3AB}"/>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42;p32">
              <a:extLst>
                <a:ext uri="{FF2B5EF4-FFF2-40B4-BE49-F238E27FC236}">
                  <a16:creationId xmlns:a16="http://schemas.microsoft.com/office/drawing/2014/main" xmlns="" id="{8CD48690-8F84-4929-9D38-05E23D780328}"/>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43;p32">
              <a:extLst>
                <a:ext uri="{FF2B5EF4-FFF2-40B4-BE49-F238E27FC236}">
                  <a16:creationId xmlns:a16="http://schemas.microsoft.com/office/drawing/2014/main" xmlns="" id="{EC21819D-76AF-4EAC-B020-49983AD6A58D}"/>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3" name="Google Shape;944;p32">
              <a:extLst>
                <a:ext uri="{FF2B5EF4-FFF2-40B4-BE49-F238E27FC236}">
                  <a16:creationId xmlns:a16="http://schemas.microsoft.com/office/drawing/2014/main" xmlns="" id="{57C33AC1-7282-43B4-B4EA-DFF303C5E360}"/>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4" name="Google Shape;945;p32">
              <a:extLst>
                <a:ext uri="{FF2B5EF4-FFF2-40B4-BE49-F238E27FC236}">
                  <a16:creationId xmlns:a16="http://schemas.microsoft.com/office/drawing/2014/main" xmlns="" id="{061B221D-2BB7-4F50-8A5C-66A6753F7244}"/>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5" name="Google Shape;946;p32">
              <a:extLst>
                <a:ext uri="{FF2B5EF4-FFF2-40B4-BE49-F238E27FC236}">
                  <a16:creationId xmlns:a16="http://schemas.microsoft.com/office/drawing/2014/main" xmlns="" id="{9D1F97E7-0464-404E-BF1F-1B11DF18607F}"/>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6" name="Google Shape;947;p32">
              <a:extLst>
                <a:ext uri="{FF2B5EF4-FFF2-40B4-BE49-F238E27FC236}">
                  <a16:creationId xmlns:a16="http://schemas.microsoft.com/office/drawing/2014/main" xmlns="" id="{D0D9734D-E5C1-497D-8BED-0762F2488C42}"/>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Tree>
    <p:extLst>
      <p:ext uri="{BB962C8B-B14F-4D97-AF65-F5344CB8AC3E}">
        <p14:creationId xmlns:p14="http://schemas.microsoft.com/office/powerpoint/2010/main" val="29734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58166"/>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2" name="Rectangle 31">
            <a:extLst>
              <a:ext uri="{FF2B5EF4-FFF2-40B4-BE49-F238E27FC236}">
                <a16:creationId xmlns:a16="http://schemas.microsoft.com/office/drawing/2014/main" xmlns="" id="{B9FE6B5E-2433-4DAE-99D6-07645DFF1CB7}"/>
              </a:ext>
            </a:extLst>
          </p:cNvPr>
          <p:cNvSpPr/>
          <p:nvPr/>
        </p:nvSpPr>
        <p:spPr>
          <a:xfrm>
            <a:off x="673960" y="4643446"/>
            <a:ext cx="3368230" cy="307777"/>
          </a:xfrm>
          <a:prstGeom prst="rect">
            <a:avLst/>
          </a:prstGeom>
        </p:spPr>
        <p:txBody>
          <a:bodyPr wrap="none">
            <a:spAutoFit/>
          </a:bodyPr>
          <a:lstStyle/>
          <a:p>
            <a:r>
              <a:rPr lang="fr-FR" dirty="0">
                <a:latin typeface="Corbel" panose="020B0503020204020204" pitchFamily="34" charset="0"/>
              </a:rPr>
              <a:t>Schématisation du circuit du premier étage</a:t>
            </a:r>
          </a:p>
        </p:txBody>
      </p:sp>
      <p:pic>
        <p:nvPicPr>
          <p:cNvPr id="34" name="Picture 3053">
            <a:extLst>
              <a:ext uri="{FF2B5EF4-FFF2-40B4-BE49-F238E27FC236}">
                <a16:creationId xmlns:a16="http://schemas.microsoft.com/office/drawing/2014/main" xmlns="" id="{3AC0F5FA-2089-4DA1-94B6-471A778EBDBC}"/>
              </a:ext>
            </a:extLst>
          </p:cNvPr>
          <p:cNvPicPr/>
          <p:nvPr/>
        </p:nvPicPr>
        <p:blipFill>
          <a:blip r:embed="rId3"/>
          <a:stretch>
            <a:fillRect/>
          </a:stretch>
        </p:blipFill>
        <p:spPr>
          <a:xfrm>
            <a:off x="673960" y="809249"/>
            <a:ext cx="3376220" cy="3809817"/>
          </a:xfrm>
          <a:prstGeom prst="rect">
            <a:avLst/>
          </a:prstGeom>
        </p:spPr>
      </p:pic>
      <p:pic>
        <p:nvPicPr>
          <p:cNvPr id="35" name="Picture 3375">
            <a:extLst>
              <a:ext uri="{FF2B5EF4-FFF2-40B4-BE49-F238E27FC236}">
                <a16:creationId xmlns:a16="http://schemas.microsoft.com/office/drawing/2014/main" xmlns="" id="{7046091B-4D28-42BD-A379-0D1A376C9B83}"/>
              </a:ext>
            </a:extLst>
          </p:cNvPr>
          <p:cNvPicPr/>
          <p:nvPr/>
        </p:nvPicPr>
        <p:blipFill>
          <a:blip r:embed="rId4"/>
          <a:stretch>
            <a:fillRect/>
          </a:stretch>
        </p:blipFill>
        <p:spPr>
          <a:xfrm>
            <a:off x="4740484" y="809248"/>
            <a:ext cx="3376220" cy="3809817"/>
          </a:xfrm>
          <a:prstGeom prst="rect">
            <a:avLst/>
          </a:prstGeom>
        </p:spPr>
      </p:pic>
      <p:sp>
        <p:nvSpPr>
          <p:cNvPr id="36" name="Rectangle 35">
            <a:extLst>
              <a:ext uri="{FF2B5EF4-FFF2-40B4-BE49-F238E27FC236}">
                <a16:creationId xmlns:a16="http://schemas.microsoft.com/office/drawing/2014/main" xmlns="" id="{7F60E667-60B5-4CB4-AC1F-3E223EF8E900}"/>
              </a:ext>
            </a:extLst>
          </p:cNvPr>
          <p:cNvSpPr/>
          <p:nvPr/>
        </p:nvSpPr>
        <p:spPr>
          <a:xfrm>
            <a:off x="4767891" y="4689613"/>
            <a:ext cx="3512500" cy="523220"/>
          </a:xfrm>
          <a:prstGeom prst="rect">
            <a:avLst/>
          </a:prstGeom>
        </p:spPr>
        <p:txBody>
          <a:bodyPr wrap="none">
            <a:spAutoFit/>
          </a:bodyPr>
          <a:lstStyle/>
          <a:p>
            <a:r>
              <a:rPr lang="fr-FR" dirty="0">
                <a:latin typeface="Corbel" panose="020B0503020204020204" pitchFamily="34" charset="0"/>
              </a:rPr>
              <a:t>Schématisation du circuit du deuxième étage</a:t>
            </a:r>
          </a:p>
          <a:p>
            <a:endParaRPr lang="fr-FR" dirty="0">
              <a:latin typeface="Corbel" panose="020B0503020204020204" pitchFamily="34" charset="0"/>
            </a:endParaRPr>
          </a:p>
        </p:txBody>
      </p:sp>
    </p:spTree>
    <p:extLst>
      <p:ext uri="{BB962C8B-B14F-4D97-AF65-F5344CB8AC3E}">
        <p14:creationId xmlns:p14="http://schemas.microsoft.com/office/powerpoint/2010/main" val="209007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8" name="Image 7">
            <a:extLst>
              <a:ext uri="{FF2B5EF4-FFF2-40B4-BE49-F238E27FC236}">
                <a16:creationId xmlns:a16="http://schemas.microsoft.com/office/drawing/2014/main" xmlns="" id="{37A6D82E-0FEA-40D0-973D-DFECE38F29EE}"/>
              </a:ext>
            </a:extLst>
          </p:cNvPr>
          <p:cNvPicPr>
            <a:picLocks noChangeAspect="1"/>
          </p:cNvPicPr>
          <p:nvPr/>
        </p:nvPicPr>
        <p:blipFill>
          <a:blip r:embed="rId3"/>
          <a:stretch>
            <a:fillRect/>
          </a:stretch>
        </p:blipFill>
        <p:spPr>
          <a:xfrm>
            <a:off x="3567770" y="2686364"/>
            <a:ext cx="2349861" cy="21907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Image 9">
            <a:extLst>
              <a:ext uri="{FF2B5EF4-FFF2-40B4-BE49-F238E27FC236}">
                <a16:creationId xmlns:a16="http://schemas.microsoft.com/office/drawing/2014/main" xmlns="" id="{AAD01986-695B-4051-BE8C-360690863746}"/>
              </a:ext>
            </a:extLst>
          </p:cNvPr>
          <p:cNvPicPr>
            <a:picLocks noChangeAspect="1"/>
          </p:cNvPicPr>
          <p:nvPr/>
        </p:nvPicPr>
        <p:blipFill>
          <a:blip r:embed="rId4"/>
          <a:stretch>
            <a:fillRect/>
          </a:stretch>
        </p:blipFill>
        <p:spPr>
          <a:xfrm>
            <a:off x="6400551" y="390524"/>
            <a:ext cx="2352849" cy="21812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Image 11">
            <a:extLst>
              <a:ext uri="{FF2B5EF4-FFF2-40B4-BE49-F238E27FC236}">
                <a16:creationId xmlns:a16="http://schemas.microsoft.com/office/drawing/2014/main" xmlns="" id="{A1115BFA-B3DF-41FD-B627-CB53C5DDF018}"/>
              </a:ext>
            </a:extLst>
          </p:cNvPr>
          <p:cNvPicPr>
            <a:picLocks noChangeAspect="1"/>
          </p:cNvPicPr>
          <p:nvPr/>
        </p:nvPicPr>
        <p:blipFill>
          <a:blip r:embed="rId5"/>
          <a:stretch>
            <a:fillRect/>
          </a:stretch>
        </p:blipFill>
        <p:spPr>
          <a:xfrm>
            <a:off x="833881" y="418127"/>
            <a:ext cx="2352850" cy="218122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9" name="Google Shape;980;p33">
            <a:extLst>
              <a:ext uri="{FF2B5EF4-FFF2-40B4-BE49-F238E27FC236}">
                <a16:creationId xmlns:a16="http://schemas.microsoft.com/office/drawing/2014/main" xmlns="" id="{D57C11F2-A26C-4404-B31F-F99FB874BD97}"/>
              </a:ext>
            </a:extLst>
          </p:cNvPr>
          <p:cNvSpPr/>
          <p:nvPr/>
        </p:nvSpPr>
        <p:spPr>
          <a:xfrm>
            <a:off x="3814810" y="742950"/>
            <a:ext cx="1855780" cy="12954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fr-FR" sz="1800" dirty="0">
                <a:solidFill>
                  <a:schemeClr val="lt1"/>
                </a:solidFill>
                <a:latin typeface="Corbel" panose="020B0503020204020204" pitchFamily="34" charset="0"/>
                <a:ea typeface="Barlow Condensed SemiBold"/>
                <a:cs typeface="Barlow Condensed SemiBold"/>
                <a:sym typeface="Barlow Condensed SemiBold"/>
              </a:rPr>
              <a:t>Les Causes d’accident  </a:t>
            </a:r>
            <a:endParaRPr sz="1800" dirty="0">
              <a:solidFill>
                <a:schemeClr val="lt1"/>
              </a:solidFill>
              <a:latin typeface="Corbel" panose="020B0503020204020204" pitchFamily="34" charset="0"/>
              <a:ea typeface="Barlow Condensed SemiBold"/>
              <a:cs typeface="Barlow Condensed SemiBold"/>
              <a:sym typeface="Barlow Condensed SemiBold"/>
            </a:endParaRPr>
          </a:p>
        </p:txBody>
      </p:sp>
      <p:sp>
        <p:nvSpPr>
          <p:cNvPr id="13" name="Flèche : gauche 12">
            <a:extLst>
              <a:ext uri="{FF2B5EF4-FFF2-40B4-BE49-F238E27FC236}">
                <a16:creationId xmlns:a16="http://schemas.microsoft.com/office/drawing/2014/main" xmlns="" id="{226E8F10-076C-4EAA-8296-666F7BD97DFD}"/>
              </a:ext>
            </a:extLst>
          </p:cNvPr>
          <p:cNvSpPr/>
          <p:nvPr/>
        </p:nvSpPr>
        <p:spPr>
          <a:xfrm>
            <a:off x="3399311" y="1190625"/>
            <a:ext cx="304800" cy="400050"/>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Flèche : gauche 40">
            <a:extLst>
              <a:ext uri="{FF2B5EF4-FFF2-40B4-BE49-F238E27FC236}">
                <a16:creationId xmlns:a16="http://schemas.microsoft.com/office/drawing/2014/main" xmlns="" id="{6BD8A93A-2767-4B24-9EFD-21C0EB3AD65E}"/>
              </a:ext>
            </a:extLst>
          </p:cNvPr>
          <p:cNvSpPr/>
          <p:nvPr/>
        </p:nvSpPr>
        <p:spPr>
          <a:xfrm rot="10964925">
            <a:off x="5790706" y="1197704"/>
            <a:ext cx="304800" cy="400050"/>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lèche : gauche 41">
            <a:extLst>
              <a:ext uri="{FF2B5EF4-FFF2-40B4-BE49-F238E27FC236}">
                <a16:creationId xmlns:a16="http://schemas.microsoft.com/office/drawing/2014/main" xmlns="" id="{50B61033-262F-4EE4-A701-0D20F52C9FFF}"/>
              </a:ext>
            </a:extLst>
          </p:cNvPr>
          <p:cNvSpPr/>
          <p:nvPr/>
        </p:nvSpPr>
        <p:spPr>
          <a:xfrm rot="16200000">
            <a:off x="4619625" y="2104711"/>
            <a:ext cx="304800" cy="400050"/>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28712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65620"/>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2" name="Rectangle 31">
            <a:extLst>
              <a:ext uri="{FF2B5EF4-FFF2-40B4-BE49-F238E27FC236}">
                <a16:creationId xmlns:a16="http://schemas.microsoft.com/office/drawing/2014/main" xmlns="" id="{B9FE6B5E-2433-4DAE-99D6-07645DFF1CB7}"/>
              </a:ext>
            </a:extLst>
          </p:cNvPr>
          <p:cNvSpPr/>
          <p:nvPr/>
        </p:nvSpPr>
        <p:spPr>
          <a:xfrm>
            <a:off x="752238" y="4643445"/>
            <a:ext cx="3438762" cy="307777"/>
          </a:xfrm>
          <a:prstGeom prst="rect">
            <a:avLst/>
          </a:prstGeom>
        </p:spPr>
        <p:txBody>
          <a:bodyPr wrap="none">
            <a:spAutoFit/>
          </a:bodyPr>
          <a:lstStyle/>
          <a:p>
            <a:r>
              <a:rPr lang="fr-FR" dirty="0">
                <a:latin typeface="Corbel" panose="020B0503020204020204" pitchFamily="34" charset="0"/>
              </a:rPr>
              <a:t>Principe de fonctionnement du capteur lidar</a:t>
            </a:r>
          </a:p>
        </p:txBody>
      </p:sp>
      <p:sp>
        <p:nvSpPr>
          <p:cNvPr id="36" name="Rectangle 35">
            <a:extLst>
              <a:ext uri="{FF2B5EF4-FFF2-40B4-BE49-F238E27FC236}">
                <a16:creationId xmlns:a16="http://schemas.microsoft.com/office/drawing/2014/main" xmlns="" id="{7F60E667-60B5-4CB4-AC1F-3E223EF8E900}"/>
              </a:ext>
            </a:extLst>
          </p:cNvPr>
          <p:cNvSpPr/>
          <p:nvPr/>
        </p:nvSpPr>
        <p:spPr>
          <a:xfrm>
            <a:off x="5943774" y="4643446"/>
            <a:ext cx="2079415" cy="307777"/>
          </a:xfrm>
          <a:prstGeom prst="rect">
            <a:avLst/>
          </a:prstGeom>
        </p:spPr>
        <p:txBody>
          <a:bodyPr wrap="none">
            <a:spAutoFit/>
          </a:bodyPr>
          <a:lstStyle/>
          <a:p>
            <a:r>
              <a:rPr lang="fr-FR" dirty="0">
                <a:latin typeface="Corbel" panose="020B0503020204020204" pitchFamily="34" charset="0"/>
              </a:rPr>
              <a:t>Le référentiel de la route</a:t>
            </a:r>
          </a:p>
        </p:txBody>
      </p:sp>
      <p:pic>
        <p:nvPicPr>
          <p:cNvPr id="29" name="Picture 3380">
            <a:extLst>
              <a:ext uri="{FF2B5EF4-FFF2-40B4-BE49-F238E27FC236}">
                <a16:creationId xmlns:a16="http://schemas.microsoft.com/office/drawing/2014/main" xmlns="" id="{1753C4C4-54AC-4EC6-A664-50C422CD986E}"/>
              </a:ext>
            </a:extLst>
          </p:cNvPr>
          <p:cNvPicPr/>
          <p:nvPr/>
        </p:nvPicPr>
        <p:blipFill>
          <a:blip r:embed="rId3"/>
          <a:stretch>
            <a:fillRect/>
          </a:stretch>
        </p:blipFill>
        <p:spPr>
          <a:xfrm>
            <a:off x="558167" y="971550"/>
            <a:ext cx="3632833" cy="3581399"/>
          </a:xfrm>
          <a:prstGeom prst="rect">
            <a:avLst/>
          </a:prstGeom>
        </p:spPr>
      </p:pic>
      <p:pic>
        <p:nvPicPr>
          <p:cNvPr id="30" name="Picture 3447">
            <a:extLst>
              <a:ext uri="{FF2B5EF4-FFF2-40B4-BE49-F238E27FC236}">
                <a16:creationId xmlns:a16="http://schemas.microsoft.com/office/drawing/2014/main" xmlns="" id="{C198600F-0866-4B07-942E-F8E709E2B524}"/>
              </a:ext>
            </a:extLst>
          </p:cNvPr>
          <p:cNvPicPr/>
          <p:nvPr/>
        </p:nvPicPr>
        <p:blipFill>
          <a:blip r:embed="rId4"/>
          <a:stretch>
            <a:fillRect/>
          </a:stretch>
        </p:blipFill>
        <p:spPr>
          <a:xfrm>
            <a:off x="4982819" y="971549"/>
            <a:ext cx="3599815" cy="3578799"/>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8591" y="1657350"/>
            <a:ext cx="2454519" cy="59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7964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58166"/>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pic>
        <p:nvPicPr>
          <p:cNvPr id="30" name="Image 29">
            <a:extLst>
              <a:ext uri="{FF2B5EF4-FFF2-40B4-BE49-F238E27FC236}">
                <a16:creationId xmlns:a16="http://schemas.microsoft.com/office/drawing/2014/main" xmlns="" id="{5773B732-CE13-487E-8D31-1115CD5420EE}"/>
              </a:ext>
            </a:extLst>
          </p:cNvPr>
          <p:cNvPicPr>
            <a:picLocks noChangeAspect="1"/>
          </p:cNvPicPr>
          <p:nvPr/>
        </p:nvPicPr>
        <p:blipFill rotWithShape="1">
          <a:blip r:embed="rId3"/>
          <a:srcRect t="10665"/>
          <a:stretch/>
        </p:blipFill>
        <p:spPr>
          <a:xfrm>
            <a:off x="1431449" y="733430"/>
            <a:ext cx="6280032" cy="3910784"/>
          </a:xfrm>
          <a:prstGeom prst="rect">
            <a:avLst/>
          </a:prstGeom>
        </p:spPr>
      </p:pic>
      <p:sp>
        <p:nvSpPr>
          <p:cNvPr id="31" name="Rectangle 30">
            <a:extLst>
              <a:ext uri="{FF2B5EF4-FFF2-40B4-BE49-F238E27FC236}">
                <a16:creationId xmlns:a16="http://schemas.microsoft.com/office/drawing/2014/main" xmlns="" id="{74CA6A60-C4AA-4D1D-BC84-83FAA26A76E4}"/>
              </a:ext>
            </a:extLst>
          </p:cNvPr>
          <p:cNvSpPr/>
          <p:nvPr/>
        </p:nvSpPr>
        <p:spPr>
          <a:xfrm>
            <a:off x="2976316" y="4733989"/>
            <a:ext cx="3190297" cy="307777"/>
          </a:xfrm>
          <a:prstGeom prst="rect">
            <a:avLst/>
          </a:prstGeom>
        </p:spPr>
        <p:txBody>
          <a:bodyPr wrap="none">
            <a:spAutoFit/>
          </a:bodyPr>
          <a:lstStyle/>
          <a:p>
            <a:r>
              <a:rPr lang="fr-FR" dirty="0">
                <a:latin typeface="Corbel" panose="020B0503020204020204" pitchFamily="34" charset="0"/>
                <a:ea typeface="Calibri" panose="020F0502020204030204" pitchFamily="34" charset="0"/>
              </a:rPr>
              <a:t>Modélisation d’une dos d’âne sur Matlab</a:t>
            </a:r>
            <a:endParaRPr lang="fr-FR" dirty="0">
              <a:latin typeface="Corbel" panose="020B0503020204020204" pitchFamily="34" charset="0"/>
            </a:endParaRPr>
          </a:p>
        </p:txBody>
      </p:sp>
    </p:spTree>
    <p:extLst>
      <p:ext uri="{BB962C8B-B14F-4D97-AF65-F5344CB8AC3E}">
        <p14:creationId xmlns:p14="http://schemas.microsoft.com/office/powerpoint/2010/main" val="3389720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57" name="Picture 3531">
            <a:extLst>
              <a:ext uri="{FF2B5EF4-FFF2-40B4-BE49-F238E27FC236}">
                <a16:creationId xmlns:a16="http://schemas.microsoft.com/office/drawing/2014/main" xmlns="" id="{AED1E8CF-2A52-4F91-8ADF-08EDBD4D3B36}"/>
              </a:ext>
            </a:extLst>
          </p:cNvPr>
          <p:cNvPicPr/>
          <p:nvPr/>
        </p:nvPicPr>
        <p:blipFill>
          <a:blip r:embed="rId3"/>
          <a:stretch>
            <a:fillRect/>
          </a:stretch>
        </p:blipFill>
        <p:spPr>
          <a:xfrm>
            <a:off x="609600" y="1009650"/>
            <a:ext cx="1439545" cy="3124200"/>
          </a:xfrm>
          <a:prstGeom prst="rect">
            <a:avLst/>
          </a:prstGeom>
        </p:spPr>
      </p:pic>
      <p:grpSp>
        <p:nvGrpSpPr>
          <p:cNvPr id="14" name="Google Shape;925;p32">
            <a:extLst>
              <a:ext uri="{FF2B5EF4-FFF2-40B4-BE49-F238E27FC236}">
                <a16:creationId xmlns:a16="http://schemas.microsoft.com/office/drawing/2014/main" xmlns="" id="{DEED136E-1AB0-4FAC-A577-E1866E9F56F2}"/>
              </a:ext>
            </a:extLst>
          </p:cNvPr>
          <p:cNvGrpSpPr/>
          <p:nvPr/>
        </p:nvGrpSpPr>
        <p:grpSpPr>
          <a:xfrm rot="16200000">
            <a:off x="665620" y="3600029"/>
            <a:ext cx="877851" cy="2209091"/>
            <a:chOff x="-26858" y="-227337"/>
            <a:chExt cx="1093215" cy="2757917"/>
          </a:xfrm>
        </p:grpSpPr>
        <p:sp>
          <p:nvSpPr>
            <p:cNvPr id="15" name="Google Shape;926;p32">
              <a:extLst>
                <a:ext uri="{FF2B5EF4-FFF2-40B4-BE49-F238E27FC236}">
                  <a16:creationId xmlns:a16="http://schemas.microsoft.com/office/drawing/2014/main" xmlns="" id="{DF1E4F02-74E8-4E86-BB73-FB442559EF10}"/>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27;p32">
              <a:extLst>
                <a:ext uri="{FF2B5EF4-FFF2-40B4-BE49-F238E27FC236}">
                  <a16:creationId xmlns:a16="http://schemas.microsoft.com/office/drawing/2014/main" xmlns="" id="{378BB49D-84F1-436C-B4B1-417CF54A4FBF}"/>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28;p32">
              <a:extLst>
                <a:ext uri="{FF2B5EF4-FFF2-40B4-BE49-F238E27FC236}">
                  <a16:creationId xmlns:a16="http://schemas.microsoft.com/office/drawing/2014/main" xmlns="" id="{7E9A3B79-E892-4158-BA69-0AA41AF57DD3}"/>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29;p32">
              <a:extLst>
                <a:ext uri="{FF2B5EF4-FFF2-40B4-BE49-F238E27FC236}">
                  <a16:creationId xmlns:a16="http://schemas.microsoft.com/office/drawing/2014/main" xmlns="" id="{FBA1169B-DCF3-4991-A6E4-091DB5E1939C}"/>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0;p32">
              <a:extLst>
                <a:ext uri="{FF2B5EF4-FFF2-40B4-BE49-F238E27FC236}">
                  <a16:creationId xmlns:a16="http://schemas.microsoft.com/office/drawing/2014/main" xmlns="" id="{CA626A89-DD58-4F96-9507-6E38FFA41600}"/>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1;p32">
              <a:extLst>
                <a:ext uri="{FF2B5EF4-FFF2-40B4-BE49-F238E27FC236}">
                  <a16:creationId xmlns:a16="http://schemas.microsoft.com/office/drawing/2014/main" xmlns="" id="{2BA9A9EC-DE76-4865-8345-9C2F7A345316}"/>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32;p32">
              <a:extLst>
                <a:ext uri="{FF2B5EF4-FFF2-40B4-BE49-F238E27FC236}">
                  <a16:creationId xmlns:a16="http://schemas.microsoft.com/office/drawing/2014/main" xmlns="" id="{2E840878-295E-4E45-96EA-06BC99F8A9F2}"/>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33;p32">
              <a:extLst>
                <a:ext uri="{FF2B5EF4-FFF2-40B4-BE49-F238E27FC236}">
                  <a16:creationId xmlns:a16="http://schemas.microsoft.com/office/drawing/2014/main" xmlns="" id="{6C9F1F0D-E430-4A7B-825D-5CCB6F42E5DD}"/>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34;p32">
              <a:extLst>
                <a:ext uri="{FF2B5EF4-FFF2-40B4-BE49-F238E27FC236}">
                  <a16:creationId xmlns:a16="http://schemas.microsoft.com/office/drawing/2014/main" xmlns="" id="{DEFA7C60-655F-4C18-A145-7274B437F1E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35;p32">
              <a:extLst>
                <a:ext uri="{FF2B5EF4-FFF2-40B4-BE49-F238E27FC236}">
                  <a16:creationId xmlns:a16="http://schemas.microsoft.com/office/drawing/2014/main" xmlns="" id="{B4083770-F915-4262-A4AF-F4D987C0ACEC}"/>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36;p32">
              <a:extLst>
                <a:ext uri="{FF2B5EF4-FFF2-40B4-BE49-F238E27FC236}">
                  <a16:creationId xmlns:a16="http://schemas.microsoft.com/office/drawing/2014/main" xmlns="" id="{976EC678-6E1B-46F8-BE40-A4BED52DD831}"/>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37;p32">
              <a:extLst>
                <a:ext uri="{FF2B5EF4-FFF2-40B4-BE49-F238E27FC236}">
                  <a16:creationId xmlns:a16="http://schemas.microsoft.com/office/drawing/2014/main" xmlns="" id="{644C571E-6E23-40A9-89EA-F827F1F7E628}"/>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38;p32">
              <a:extLst>
                <a:ext uri="{FF2B5EF4-FFF2-40B4-BE49-F238E27FC236}">
                  <a16:creationId xmlns:a16="http://schemas.microsoft.com/office/drawing/2014/main" xmlns="" id="{4469772C-DF32-48B5-962C-42225472D29B}"/>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39;p32">
              <a:extLst>
                <a:ext uri="{FF2B5EF4-FFF2-40B4-BE49-F238E27FC236}">
                  <a16:creationId xmlns:a16="http://schemas.microsoft.com/office/drawing/2014/main" xmlns="" id="{A94E94F4-A5F7-4099-8981-DC96023E4A24}"/>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9" name="Google Shape;940;p32">
              <a:extLst>
                <a:ext uri="{FF2B5EF4-FFF2-40B4-BE49-F238E27FC236}">
                  <a16:creationId xmlns:a16="http://schemas.microsoft.com/office/drawing/2014/main" xmlns="" id="{5C4332F5-52CE-4A16-B16B-C33E1BD14B4F}"/>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0" name="Google Shape;941;p32">
              <a:extLst>
                <a:ext uri="{FF2B5EF4-FFF2-40B4-BE49-F238E27FC236}">
                  <a16:creationId xmlns:a16="http://schemas.microsoft.com/office/drawing/2014/main" xmlns="" id="{D26E6AA0-45CC-4060-A4E2-71564FBC82F0}"/>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1" name="Google Shape;942;p32">
              <a:extLst>
                <a:ext uri="{FF2B5EF4-FFF2-40B4-BE49-F238E27FC236}">
                  <a16:creationId xmlns:a16="http://schemas.microsoft.com/office/drawing/2014/main" xmlns="" id="{7743B953-C91F-4B3F-B8D3-AD20A45F3E08}"/>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2" name="Google Shape;943;p32">
              <a:extLst>
                <a:ext uri="{FF2B5EF4-FFF2-40B4-BE49-F238E27FC236}">
                  <a16:creationId xmlns:a16="http://schemas.microsoft.com/office/drawing/2014/main" xmlns="" id="{38F8636A-BA67-4F87-97B5-BB779401B571}"/>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3" name="Google Shape;944;p32">
              <a:extLst>
                <a:ext uri="{FF2B5EF4-FFF2-40B4-BE49-F238E27FC236}">
                  <a16:creationId xmlns:a16="http://schemas.microsoft.com/office/drawing/2014/main" xmlns="" id="{1B3145D8-18BD-4096-ADF2-A2DCE0402EA0}"/>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4" name="Google Shape;945;p32">
              <a:extLst>
                <a:ext uri="{FF2B5EF4-FFF2-40B4-BE49-F238E27FC236}">
                  <a16:creationId xmlns:a16="http://schemas.microsoft.com/office/drawing/2014/main" xmlns="" id="{951F5653-0DB5-414A-9E70-8B2B245F978A}"/>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5" name="Google Shape;946;p32">
              <a:extLst>
                <a:ext uri="{FF2B5EF4-FFF2-40B4-BE49-F238E27FC236}">
                  <a16:creationId xmlns:a16="http://schemas.microsoft.com/office/drawing/2014/main" xmlns="" id="{B12B0209-8E54-4587-A16B-EDB2519E902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36" name="Google Shape;947;p32">
              <a:extLst>
                <a:ext uri="{FF2B5EF4-FFF2-40B4-BE49-F238E27FC236}">
                  <a16:creationId xmlns:a16="http://schemas.microsoft.com/office/drawing/2014/main" xmlns="" id="{EF2534FF-C520-43E0-8634-CEF63DFCCD9A}"/>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12" name="ZoneTexte 11">
            <a:extLst>
              <a:ext uri="{FF2B5EF4-FFF2-40B4-BE49-F238E27FC236}">
                <a16:creationId xmlns:a16="http://schemas.microsoft.com/office/drawing/2014/main" xmlns="" id="{BF072D70-8637-46E4-AD38-DB5892FDB4BB}"/>
              </a:ext>
            </a:extLst>
          </p:cNvPr>
          <p:cNvSpPr txBox="1"/>
          <p:nvPr/>
        </p:nvSpPr>
        <p:spPr>
          <a:xfrm>
            <a:off x="2362200" y="4741961"/>
            <a:ext cx="5225609" cy="307777"/>
          </a:xfrm>
          <a:prstGeom prst="rect">
            <a:avLst/>
          </a:prstGeom>
          <a:noFill/>
        </p:spPr>
        <p:txBody>
          <a:bodyPr wrap="square" rtlCol="0">
            <a:spAutoFit/>
          </a:bodyPr>
          <a:lstStyle/>
          <a:p>
            <a:r>
              <a:rPr lang="fr-FR" dirty="0">
                <a:latin typeface="Corbel" panose="020B0503020204020204" pitchFamily="34" charset="0"/>
              </a:rPr>
              <a:t>Les logigrammes de fonctionnement du système de suspension</a:t>
            </a:r>
          </a:p>
        </p:txBody>
      </p:sp>
      <p:pic>
        <p:nvPicPr>
          <p:cNvPr id="6" name="Image 5">
            <a:extLst>
              <a:ext uri="{FF2B5EF4-FFF2-40B4-BE49-F238E27FC236}">
                <a16:creationId xmlns:a16="http://schemas.microsoft.com/office/drawing/2014/main" xmlns="" id="{E9A25393-8E08-4D99-8574-BD4E390184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Lst>
          </a:blip>
          <a:stretch>
            <a:fillRect/>
          </a:stretch>
        </p:blipFill>
        <p:spPr>
          <a:xfrm>
            <a:off x="2895600" y="445882"/>
            <a:ext cx="5225609" cy="4111909"/>
          </a:xfrm>
          <a:prstGeom prst="rect">
            <a:avLst/>
          </a:prstGeom>
        </p:spPr>
      </p:pic>
      <p:cxnSp>
        <p:nvCxnSpPr>
          <p:cNvPr id="8" name="Connecteur droit avec flèche 7">
            <a:extLst>
              <a:ext uri="{FF2B5EF4-FFF2-40B4-BE49-F238E27FC236}">
                <a16:creationId xmlns:a16="http://schemas.microsoft.com/office/drawing/2014/main" xmlns="" id="{FC301BDA-BC9F-4E02-AE6C-C2CE620780D2}"/>
              </a:ext>
            </a:extLst>
          </p:cNvPr>
          <p:cNvCxnSpPr>
            <a:cxnSpLocks/>
          </p:cNvCxnSpPr>
          <p:nvPr/>
        </p:nvCxnSpPr>
        <p:spPr>
          <a:xfrm flipV="1">
            <a:off x="1752600" y="666750"/>
            <a:ext cx="1752600" cy="152400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37" name="Image 36">
            <a:extLst>
              <a:ext uri="{FF2B5EF4-FFF2-40B4-BE49-F238E27FC236}">
                <a16:creationId xmlns:a16="http://schemas.microsoft.com/office/drawing/2014/main" xmlns="" id="{9D29A1DF-0994-49CF-B01B-11BE8358F280}"/>
              </a:ext>
            </a:extLst>
          </p:cNvPr>
          <p:cNvPicPr>
            <a:picLocks noChangeAspect="1"/>
          </p:cNvPicPr>
          <p:nvPr/>
        </p:nvPicPr>
        <p:blipFill>
          <a:blip r:embed="rId6"/>
          <a:stretch>
            <a:fillRect/>
          </a:stretch>
        </p:blipFill>
        <p:spPr>
          <a:xfrm>
            <a:off x="2895600" y="445882"/>
            <a:ext cx="5225608" cy="4111909"/>
          </a:xfrm>
          <a:prstGeom prst="rect">
            <a:avLst/>
          </a:prstGeom>
        </p:spPr>
      </p:pic>
      <p:cxnSp>
        <p:nvCxnSpPr>
          <p:cNvPr id="39" name="Connecteur droit avec flèche 38">
            <a:extLst>
              <a:ext uri="{FF2B5EF4-FFF2-40B4-BE49-F238E27FC236}">
                <a16:creationId xmlns:a16="http://schemas.microsoft.com/office/drawing/2014/main" xmlns="" id="{E32C0557-FEF5-46DD-AD76-C9F2C0EA340B}"/>
              </a:ext>
            </a:extLst>
          </p:cNvPr>
          <p:cNvCxnSpPr>
            <a:cxnSpLocks/>
          </p:cNvCxnSpPr>
          <p:nvPr/>
        </p:nvCxnSpPr>
        <p:spPr>
          <a:xfrm flipV="1">
            <a:off x="1752600" y="895350"/>
            <a:ext cx="2362200" cy="1905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4593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anim calcmode="lin" valueType="num">
                                      <p:cBhvr>
                                        <p:cTn id="16" dur="1000" fill="hold"/>
                                        <p:tgtEl>
                                          <p:spTgt spid="39"/>
                                        </p:tgtEl>
                                        <p:attrNameLst>
                                          <p:attrName>ppt_x</p:attrName>
                                        </p:attrNameLst>
                                      </p:cBhvr>
                                      <p:tavLst>
                                        <p:tav tm="0">
                                          <p:val>
                                            <p:strVal val="#ppt_x"/>
                                          </p:val>
                                        </p:tav>
                                        <p:tav tm="100000">
                                          <p:val>
                                            <p:strVal val="#ppt_x"/>
                                          </p:val>
                                        </p:tav>
                                      </p:tavLst>
                                    </p:anim>
                                    <p:anim calcmode="lin" valueType="num">
                                      <p:cBhvr>
                                        <p:cTn id="1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3" name="Google Shape;925;p32">
            <a:extLst>
              <a:ext uri="{FF2B5EF4-FFF2-40B4-BE49-F238E27FC236}">
                <a16:creationId xmlns:a16="http://schemas.microsoft.com/office/drawing/2014/main" xmlns="" id="{627B8354-CD7D-4A0B-B9ED-70FB937202E5}"/>
              </a:ext>
            </a:extLst>
          </p:cNvPr>
          <p:cNvGrpSpPr/>
          <p:nvPr/>
        </p:nvGrpSpPr>
        <p:grpSpPr>
          <a:xfrm rot="16200000">
            <a:off x="395023" y="3856325"/>
            <a:ext cx="877851" cy="1684903"/>
            <a:chOff x="-26858" y="-227337"/>
            <a:chExt cx="1093215" cy="2103500"/>
          </a:xfrm>
        </p:grpSpPr>
        <p:sp>
          <p:nvSpPr>
            <p:cNvPr id="4" name="Google Shape;926;p32">
              <a:extLst>
                <a:ext uri="{FF2B5EF4-FFF2-40B4-BE49-F238E27FC236}">
                  <a16:creationId xmlns:a16="http://schemas.microsoft.com/office/drawing/2014/main" xmlns="" id="{2E60BF60-589C-4B39-A304-7B434AC722D0}"/>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5" name="Google Shape;927;p32">
              <a:extLst>
                <a:ext uri="{FF2B5EF4-FFF2-40B4-BE49-F238E27FC236}">
                  <a16:creationId xmlns:a16="http://schemas.microsoft.com/office/drawing/2014/main" xmlns="" id="{94284FA7-03EA-49CF-B41B-80B2C9280B16}"/>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6" name="Google Shape;928;p32">
              <a:extLst>
                <a:ext uri="{FF2B5EF4-FFF2-40B4-BE49-F238E27FC236}">
                  <a16:creationId xmlns:a16="http://schemas.microsoft.com/office/drawing/2014/main" xmlns="" id="{869518F8-414E-4C7A-9B4F-5F2BC8269432}"/>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7" name="Google Shape;929;p32">
              <a:extLst>
                <a:ext uri="{FF2B5EF4-FFF2-40B4-BE49-F238E27FC236}">
                  <a16:creationId xmlns:a16="http://schemas.microsoft.com/office/drawing/2014/main" xmlns="" id="{6CCB58B5-2A94-4E4F-8625-4299C918A87D}"/>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30;p32">
              <a:extLst>
                <a:ext uri="{FF2B5EF4-FFF2-40B4-BE49-F238E27FC236}">
                  <a16:creationId xmlns:a16="http://schemas.microsoft.com/office/drawing/2014/main" xmlns="" id="{025FBF05-D276-4D1D-9B91-B534AF794EA5}"/>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31;p32">
              <a:extLst>
                <a:ext uri="{FF2B5EF4-FFF2-40B4-BE49-F238E27FC236}">
                  <a16:creationId xmlns:a16="http://schemas.microsoft.com/office/drawing/2014/main" xmlns="" id="{F5717A9E-2081-4D6F-8E93-666E1ED3969B}"/>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32;p32">
              <a:extLst>
                <a:ext uri="{FF2B5EF4-FFF2-40B4-BE49-F238E27FC236}">
                  <a16:creationId xmlns:a16="http://schemas.microsoft.com/office/drawing/2014/main" xmlns="" id="{BD400683-DAD5-4A29-B030-FEFB0A4B4E2B}"/>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3;p32">
              <a:extLst>
                <a:ext uri="{FF2B5EF4-FFF2-40B4-BE49-F238E27FC236}">
                  <a16:creationId xmlns:a16="http://schemas.microsoft.com/office/drawing/2014/main" xmlns="" id="{90B8B0C5-1CA2-43D9-8597-2E3ECC1DF834}"/>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4;p32">
              <a:extLst>
                <a:ext uri="{FF2B5EF4-FFF2-40B4-BE49-F238E27FC236}">
                  <a16:creationId xmlns:a16="http://schemas.microsoft.com/office/drawing/2014/main" xmlns="" id="{5D7653A5-434F-41A7-A517-B594E2BB1F5F}"/>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5;p32">
              <a:extLst>
                <a:ext uri="{FF2B5EF4-FFF2-40B4-BE49-F238E27FC236}">
                  <a16:creationId xmlns:a16="http://schemas.microsoft.com/office/drawing/2014/main" xmlns="" id="{193DDCAF-8CA1-4418-84A4-E11E448C9D4C}"/>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6;p32">
              <a:extLst>
                <a:ext uri="{FF2B5EF4-FFF2-40B4-BE49-F238E27FC236}">
                  <a16:creationId xmlns:a16="http://schemas.microsoft.com/office/drawing/2014/main" xmlns="" id="{0DD0EF01-E101-404B-9B15-99B914CAD03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7;p32">
              <a:extLst>
                <a:ext uri="{FF2B5EF4-FFF2-40B4-BE49-F238E27FC236}">
                  <a16:creationId xmlns:a16="http://schemas.microsoft.com/office/drawing/2014/main" xmlns="" id="{C7C29852-387E-4DBC-AFFC-1DAFD08B33D9}"/>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8;p32">
              <a:extLst>
                <a:ext uri="{FF2B5EF4-FFF2-40B4-BE49-F238E27FC236}">
                  <a16:creationId xmlns:a16="http://schemas.microsoft.com/office/drawing/2014/main" xmlns="" id="{E78A70A2-7EF1-40BC-B922-2EB7F57E4A7F}"/>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9;p32">
              <a:extLst>
                <a:ext uri="{FF2B5EF4-FFF2-40B4-BE49-F238E27FC236}">
                  <a16:creationId xmlns:a16="http://schemas.microsoft.com/office/drawing/2014/main" xmlns="" id="{EEAC8DCB-A65B-4C28-B745-3AA83CAA3AAE}"/>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42;p32">
              <a:extLst>
                <a:ext uri="{FF2B5EF4-FFF2-40B4-BE49-F238E27FC236}">
                  <a16:creationId xmlns:a16="http://schemas.microsoft.com/office/drawing/2014/main" xmlns="" id="{45D817A1-EFF1-45BA-AECF-111D16885509}"/>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3;p32">
              <a:extLst>
                <a:ext uri="{FF2B5EF4-FFF2-40B4-BE49-F238E27FC236}">
                  <a16:creationId xmlns:a16="http://schemas.microsoft.com/office/drawing/2014/main" xmlns="" id="{125F178C-9E0A-4800-AE96-CB154FB68862}"/>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4;p32">
              <a:extLst>
                <a:ext uri="{FF2B5EF4-FFF2-40B4-BE49-F238E27FC236}">
                  <a16:creationId xmlns:a16="http://schemas.microsoft.com/office/drawing/2014/main" xmlns="" id="{277C666D-79A8-451E-88C7-1B166D0ECC3D}"/>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5;p32">
              <a:extLst>
                <a:ext uri="{FF2B5EF4-FFF2-40B4-BE49-F238E27FC236}">
                  <a16:creationId xmlns:a16="http://schemas.microsoft.com/office/drawing/2014/main" xmlns="" id="{A17E2FD7-A3D6-4E31-BD38-BAB3B78D9166}"/>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6;p32">
              <a:extLst>
                <a:ext uri="{FF2B5EF4-FFF2-40B4-BE49-F238E27FC236}">
                  <a16:creationId xmlns:a16="http://schemas.microsoft.com/office/drawing/2014/main" xmlns="" id="{62CD912C-199A-47FB-B492-D3EE6A923839}"/>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7;p32">
              <a:extLst>
                <a:ext uri="{FF2B5EF4-FFF2-40B4-BE49-F238E27FC236}">
                  <a16:creationId xmlns:a16="http://schemas.microsoft.com/office/drawing/2014/main" xmlns="" id="{2601FC1C-844E-4B03-9C94-F7D16C172E68}"/>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49" name="Rectangle 48">
            <a:extLst>
              <a:ext uri="{FF2B5EF4-FFF2-40B4-BE49-F238E27FC236}">
                <a16:creationId xmlns:a16="http://schemas.microsoft.com/office/drawing/2014/main" xmlns="" id="{7DAB9A59-92C6-4546-A7DC-4094ADB64412}"/>
              </a:ext>
            </a:extLst>
          </p:cNvPr>
          <p:cNvSpPr/>
          <p:nvPr/>
        </p:nvSpPr>
        <p:spPr>
          <a:xfrm>
            <a:off x="2226860" y="4683142"/>
            <a:ext cx="5571104" cy="307777"/>
          </a:xfrm>
          <a:prstGeom prst="rect">
            <a:avLst/>
          </a:prstGeom>
        </p:spPr>
        <p:txBody>
          <a:bodyPr wrap="square">
            <a:spAutoFit/>
          </a:bodyPr>
          <a:lstStyle/>
          <a:p>
            <a:r>
              <a:rPr lang="fr-FR" dirty="0">
                <a:latin typeface="Calibri" panose="020F0502020204030204" pitchFamily="34" charset="0"/>
                <a:ea typeface="Calibri" panose="020F0502020204030204" pitchFamily="34" charset="0"/>
              </a:rPr>
              <a:t>Le logigramme de fonctionnement de scan de route et de l’interface</a:t>
            </a:r>
            <a:endParaRPr lang="fr-FR" dirty="0"/>
          </a:p>
        </p:txBody>
      </p:sp>
      <p:pic>
        <p:nvPicPr>
          <p:cNvPr id="33" name="Image 32">
            <a:extLst>
              <a:ext uri="{FF2B5EF4-FFF2-40B4-BE49-F238E27FC236}">
                <a16:creationId xmlns:a16="http://schemas.microsoft.com/office/drawing/2014/main" xmlns="" id="{9D925413-AB02-4D86-BA76-353E6F04F00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1714499" y="319481"/>
            <a:ext cx="5715001" cy="4244993"/>
          </a:xfrm>
          <a:prstGeom prst="rect">
            <a:avLst/>
          </a:prstGeom>
        </p:spPr>
      </p:pic>
    </p:spTree>
    <p:extLst>
      <p:ext uri="{BB962C8B-B14F-4D97-AF65-F5344CB8AC3E}">
        <p14:creationId xmlns:p14="http://schemas.microsoft.com/office/powerpoint/2010/main" val="3681026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65620"/>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2" name="Rectangle 31">
            <a:extLst>
              <a:ext uri="{FF2B5EF4-FFF2-40B4-BE49-F238E27FC236}">
                <a16:creationId xmlns:a16="http://schemas.microsoft.com/office/drawing/2014/main" xmlns="" id="{B9FE6B5E-2433-4DAE-99D6-07645DFF1CB7}"/>
              </a:ext>
            </a:extLst>
          </p:cNvPr>
          <p:cNvSpPr/>
          <p:nvPr/>
        </p:nvSpPr>
        <p:spPr>
          <a:xfrm>
            <a:off x="719548" y="4689613"/>
            <a:ext cx="3700052" cy="523220"/>
          </a:xfrm>
          <a:prstGeom prst="rect">
            <a:avLst/>
          </a:prstGeom>
        </p:spPr>
        <p:txBody>
          <a:bodyPr wrap="none">
            <a:spAutoFit/>
          </a:bodyPr>
          <a:lstStyle/>
          <a:p>
            <a:r>
              <a:rPr lang="fr-FR" dirty="0">
                <a:latin typeface="Corbel" panose="020B0503020204020204" pitchFamily="34" charset="0"/>
              </a:rPr>
              <a:t>Configuration des ports sur le logiciel Stm32IDE</a:t>
            </a:r>
          </a:p>
          <a:p>
            <a:endParaRPr lang="fr-FR" dirty="0">
              <a:latin typeface="Corbel" panose="020B0503020204020204" pitchFamily="34" charset="0"/>
            </a:endParaRPr>
          </a:p>
        </p:txBody>
      </p:sp>
      <p:sp>
        <p:nvSpPr>
          <p:cNvPr id="36" name="Rectangle 35">
            <a:extLst>
              <a:ext uri="{FF2B5EF4-FFF2-40B4-BE49-F238E27FC236}">
                <a16:creationId xmlns:a16="http://schemas.microsoft.com/office/drawing/2014/main" xmlns="" id="{7F60E667-60B5-4CB4-AC1F-3E223EF8E900}"/>
              </a:ext>
            </a:extLst>
          </p:cNvPr>
          <p:cNvSpPr/>
          <p:nvPr/>
        </p:nvSpPr>
        <p:spPr>
          <a:xfrm>
            <a:off x="4724402" y="4689613"/>
            <a:ext cx="3985386" cy="523220"/>
          </a:xfrm>
          <a:prstGeom prst="rect">
            <a:avLst/>
          </a:prstGeom>
        </p:spPr>
        <p:txBody>
          <a:bodyPr wrap="none">
            <a:spAutoFit/>
          </a:bodyPr>
          <a:lstStyle/>
          <a:p>
            <a:r>
              <a:rPr lang="fr-FR" dirty="0">
                <a:latin typeface="Corbel" panose="020B0503020204020204" pitchFamily="34" charset="0"/>
              </a:rPr>
              <a:t>Partie du programme écrit sur le logiciel Stm32IDE</a:t>
            </a:r>
          </a:p>
          <a:p>
            <a:endParaRPr lang="fr-FR" dirty="0">
              <a:latin typeface="Corbel" panose="020B0503020204020204" pitchFamily="34" charset="0"/>
            </a:endParaRPr>
          </a:p>
        </p:txBody>
      </p:sp>
      <p:pic>
        <p:nvPicPr>
          <p:cNvPr id="5" name="Image 4">
            <a:extLst>
              <a:ext uri="{FF2B5EF4-FFF2-40B4-BE49-F238E27FC236}">
                <a16:creationId xmlns:a16="http://schemas.microsoft.com/office/drawing/2014/main" xmlns="" id="{7A921A3D-0E4A-438C-A93B-B586B412CA45}"/>
              </a:ext>
            </a:extLst>
          </p:cNvPr>
          <p:cNvPicPr>
            <a:picLocks noChangeAspect="1"/>
          </p:cNvPicPr>
          <p:nvPr/>
        </p:nvPicPr>
        <p:blipFill rotWithShape="1">
          <a:blip r:embed="rId3"/>
          <a:srcRect b="9830"/>
          <a:stretch/>
        </p:blipFill>
        <p:spPr>
          <a:xfrm>
            <a:off x="4737734" y="971549"/>
            <a:ext cx="3985386" cy="3716651"/>
          </a:xfrm>
          <a:prstGeom prst="rect">
            <a:avLst/>
          </a:prstGeom>
        </p:spPr>
      </p:pic>
      <p:pic>
        <p:nvPicPr>
          <p:cNvPr id="35" name="Image 34">
            <a:extLst>
              <a:ext uri="{FF2B5EF4-FFF2-40B4-BE49-F238E27FC236}">
                <a16:creationId xmlns:a16="http://schemas.microsoft.com/office/drawing/2014/main" xmlns="" id="{FFC8AB3B-22AA-4A0E-9B72-929FC1D7F187}"/>
              </a:ext>
            </a:extLst>
          </p:cNvPr>
          <p:cNvPicPr>
            <a:picLocks noChangeAspect="1"/>
          </p:cNvPicPr>
          <p:nvPr/>
        </p:nvPicPr>
        <p:blipFill rotWithShape="1">
          <a:blip r:embed="rId4"/>
          <a:srcRect l="15833" r="833" b="9144"/>
          <a:stretch/>
        </p:blipFill>
        <p:spPr>
          <a:xfrm>
            <a:off x="554176" y="971549"/>
            <a:ext cx="3700052" cy="3716651"/>
          </a:xfrm>
          <a:prstGeom prst="rect">
            <a:avLst/>
          </a:prstGeom>
        </p:spPr>
      </p:pic>
    </p:spTree>
    <p:extLst>
      <p:ext uri="{BB962C8B-B14F-4D97-AF65-F5344CB8AC3E}">
        <p14:creationId xmlns:p14="http://schemas.microsoft.com/office/powerpoint/2010/main" val="1162528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4" name="Google Shape;925;p32">
            <a:extLst>
              <a:ext uri="{FF2B5EF4-FFF2-40B4-BE49-F238E27FC236}">
                <a16:creationId xmlns:a16="http://schemas.microsoft.com/office/drawing/2014/main" xmlns="" id="{9DF5AD82-B397-4CF6-A5A6-364EA589E8F7}"/>
              </a:ext>
            </a:extLst>
          </p:cNvPr>
          <p:cNvGrpSpPr/>
          <p:nvPr/>
        </p:nvGrpSpPr>
        <p:grpSpPr>
          <a:xfrm rot="5400000">
            <a:off x="132220" y="-665620"/>
            <a:ext cx="877851" cy="2209091"/>
            <a:chOff x="-26858" y="-227337"/>
            <a:chExt cx="1093215" cy="2757917"/>
          </a:xfrm>
        </p:grpSpPr>
        <p:sp>
          <p:nvSpPr>
            <p:cNvPr id="5" name="Google Shape;926;p32">
              <a:extLst>
                <a:ext uri="{FF2B5EF4-FFF2-40B4-BE49-F238E27FC236}">
                  <a16:creationId xmlns:a16="http://schemas.microsoft.com/office/drawing/2014/main" xmlns="" id="{DD3EA83D-5E98-49BC-8701-1C4692871506}"/>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6" name="Google Shape;927;p32">
              <a:extLst>
                <a:ext uri="{FF2B5EF4-FFF2-40B4-BE49-F238E27FC236}">
                  <a16:creationId xmlns:a16="http://schemas.microsoft.com/office/drawing/2014/main" xmlns="" id="{04B5F77A-4D88-4E19-9415-B6737A71FAF1}"/>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7" name="Google Shape;928;p32">
              <a:extLst>
                <a:ext uri="{FF2B5EF4-FFF2-40B4-BE49-F238E27FC236}">
                  <a16:creationId xmlns:a16="http://schemas.microsoft.com/office/drawing/2014/main" xmlns="" id="{EA24A768-A458-416D-A7E6-0A6E6CFD8515}"/>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9;p32">
              <a:extLst>
                <a:ext uri="{FF2B5EF4-FFF2-40B4-BE49-F238E27FC236}">
                  <a16:creationId xmlns:a16="http://schemas.microsoft.com/office/drawing/2014/main" xmlns="" id="{7A41B3E7-FA4C-44D4-B21E-63F321A504B3}"/>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30;p32">
              <a:extLst>
                <a:ext uri="{FF2B5EF4-FFF2-40B4-BE49-F238E27FC236}">
                  <a16:creationId xmlns:a16="http://schemas.microsoft.com/office/drawing/2014/main" xmlns="" id="{BDD11235-C4A4-485D-BF44-7D4518F61FCB}"/>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31;p32">
              <a:extLst>
                <a:ext uri="{FF2B5EF4-FFF2-40B4-BE49-F238E27FC236}">
                  <a16:creationId xmlns:a16="http://schemas.microsoft.com/office/drawing/2014/main" xmlns="" id="{20E64650-F6BA-419C-8461-8815AED36EDC}"/>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2;p32">
              <a:extLst>
                <a:ext uri="{FF2B5EF4-FFF2-40B4-BE49-F238E27FC236}">
                  <a16:creationId xmlns:a16="http://schemas.microsoft.com/office/drawing/2014/main" xmlns="" id="{08C6BF88-01D9-437F-8D17-38833FC823F2}"/>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3;p32">
              <a:extLst>
                <a:ext uri="{FF2B5EF4-FFF2-40B4-BE49-F238E27FC236}">
                  <a16:creationId xmlns:a16="http://schemas.microsoft.com/office/drawing/2014/main" xmlns="" id="{E62CD30A-DD55-44B1-ACF2-4E2BC635BE7E}"/>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4;p32">
              <a:extLst>
                <a:ext uri="{FF2B5EF4-FFF2-40B4-BE49-F238E27FC236}">
                  <a16:creationId xmlns:a16="http://schemas.microsoft.com/office/drawing/2014/main" xmlns="" id="{FD2EEB2B-31FA-4C68-B982-2F44314558C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5;p32">
              <a:extLst>
                <a:ext uri="{FF2B5EF4-FFF2-40B4-BE49-F238E27FC236}">
                  <a16:creationId xmlns:a16="http://schemas.microsoft.com/office/drawing/2014/main" xmlns="" id="{719F66C1-6741-4F18-9E83-6502539120AB}"/>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6;p32">
              <a:extLst>
                <a:ext uri="{FF2B5EF4-FFF2-40B4-BE49-F238E27FC236}">
                  <a16:creationId xmlns:a16="http://schemas.microsoft.com/office/drawing/2014/main" xmlns="" id="{E36FF61E-0D38-4483-BEEB-717459BF1B1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7;p32">
              <a:extLst>
                <a:ext uri="{FF2B5EF4-FFF2-40B4-BE49-F238E27FC236}">
                  <a16:creationId xmlns:a16="http://schemas.microsoft.com/office/drawing/2014/main" xmlns="" id="{C84C856F-7A62-4714-ACD4-118C6CD47387}"/>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8;p32">
              <a:extLst>
                <a:ext uri="{FF2B5EF4-FFF2-40B4-BE49-F238E27FC236}">
                  <a16:creationId xmlns:a16="http://schemas.microsoft.com/office/drawing/2014/main" xmlns="" id="{5F3F5FE1-598A-4A82-A7DF-C48E55BFDE91}"/>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9;p32">
              <a:extLst>
                <a:ext uri="{FF2B5EF4-FFF2-40B4-BE49-F238E27FC236}">
                  <a16:creationId xmlns:a16="http://schemas.microsoft.com/office/drawing/2014/main" xmlns="" id="{76BA7F9B-E118-4053-8933-E42FED1F3F74}"/>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40;p32">
              <a:extLst>
                <a:ext uri="{FF2B5EF4-FFF2-40B4-BE49-F238E27FC236}">
                  <a16:creationId xmlns:a16="http://schemas.microsoft.com/office/drawing/2014/main" xmlns="" id="{57C41B4C-1C55-43F1-B75E-47C4AF6F3D4B}"/>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41;p32">
              <a:extLst>
                <a:ext uri="{FF2B5EF4-FFF2-40B4-BE49-F238E27FC236}">
                  <a16:creationId xmlns:a16="http://schemas.microsoft.com/office/drawing/2014/main" xmlns="" id="{74793F1C-714D-406D-AFB4-5504ACBE4999}"/>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2;p32">
              <a:extLst>
                <a:ext uri="{FF2B5EF4-FFF2-40B4-BE49-F238E27FC236}">
                  <a16:creationId xmlns:a16="http://schemas.microsoft.com/office/drawing/2014/main" xmlns="" id="{8E67538D-5401-4D5F-BB64-CB4A35DFA575}"/>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3;p32">
              <a:extLst>
                <a:ext uri="{FF2B5EF4-FFF2-40B4-BE49-F238E27FC236}">
                  <a16:creationId xmlns:a16="http://schemas.microsoft.com/office/drawing/2014/main" xmlns="" id="{8CB43797-51FF-4784-8363-268603448E0C}"/>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4;p32">
              <a:extLst>
                <a:ext uri="{FF2B5EF4-FFF2-40B4-BE49-F238E27FC236}">
                  <a16:creationId xmlns:a16="http://schemas.microsoft.com/office/drawing/2014/main" xmlns="" id="{6C8E34A1-4392-460D-AA0D-D3167A46CFC4}"/>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5;p32">
              <a:extLst>
                <a:ext uri="{FF2B5EF4-FFF2-40B4-BE49-F238E27FC236}">
                  <a16:creationId xmlns:a16="http://schemas.microsoft.com/office/drawing/2014/main" xmlns="" id="{DB21931D-BC74-4759-8C22-49BB5519333F}"/>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6;p32">
              <a:extLst>
                <a:ext uri="{FF2B5EF4-FFF2-40B4-BE49-F238E27FC236}">
                  <a16:creationId xmlns:a16="http://schemas.microsoft.com/office/drawing/2014/main" xmlns="" id="{E5D53539-EBE4-4446-B447-8131FF7AF9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7;p32">
              <a:extLst>
                <a:ext uri="{FF2B5EF4-FFF2-40B4-BE49-F238E27FC236}">
                  <a16:creationId xmlns:a16="http://schemas.microsoft.com/office/drawing/2014/main" xmlns="" id="{13A354FE-B9EF-4CA3-B888-283734F3557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3" name="ZoneTexte 32">
            <a:extLst>
              <a:ext uri="{FF2B5EF4-FFF2-40B4-BE49-F238E27FC236}">
                <a16:creationId xmlns:a16="http://schemas.microsoft.com/office/drawing/2014/main" xmlns="" id="{D4832FEC-079E-4CEB-AD9F-371DABC7ADAA}"/>
              </a:ext>
            </a:extLst>
          </p:cNvPr>
          <p:cNvSpPr txBox="1"/>
          <p:nvPr/>
        </p:nvSpPr>
        <p:spPr>
          <a:xfrm>
            <a:off x="2814637" y="4019550"/>
            <a:ext cx="4038600" cy="304800"/>
          </a:xfrm>
          <a:prstGeom prst="rect">
            <a:avLst/>
          </a:prstGeom>
          <a:noFill/>
        </p:spPr>
        <p:txBody>
          <a:bodyPr wrap="square" rtlCol="0">
            <a:spAutoFit/>
          </a:bodyPr>
          <a:lstStyle/>
          <a:p>
            <a:endParaRPr lang="fr-FR" dirty="0"/>
          </a:p>
        </p:txBody>
      </p:sp>
      <p:pic>
        <p:nvPicPr>
          <p:cNvPr id="34" name="Picture 3576">
            <a:extLst>
              <a:ext uri="{FF2B5EF4-FFF2-40B4-BE49-F238E27FC236}">
                <a16:creationId xmlns:a16="http://schemas.microsoft.com/office/drawing/2014/main" xmlns="" id="{DD80CF7C-28E6-4969-A776-E4301E4A2125}"/>
              </a:ext>
            </a:extLst>
          </p:cNvPr>
          <p:cNvPicPr/>
          <p:nvPr/>
        </p:nvPicPr>
        <p:blipFill rotWithShape="1">
          <a:blip r:embed="rId3"/>
          <a:srcRect b="42158"/>
          <a:stretch/>
        </p:blipFill>
        <p:spPr>
          <a:xfrm>
            <a:off x="3164628" y="759107"/>
            <a:ext cx="4419600" cy="3673337"/>
          </a:xfrm>
          <a:prstGeom prst="rect">
            <a:avLst/>
          </a:prstGeom>
        </p:spPr>
      </p:pic>
      <p:pic>
        <p:nvPicPr>
          <p:cNvPr id="35" name="Picture 2" descr="Tester - Icônes éducation gratuites">
            <a:extLst>
              <a:ext uri="{FF2B5EF4-FFF2-40B4-BE49-F238E27FC236}">
                <a16:creationId xmlns:a16="http://schemas.microsoft.com/office/drawing/2014/main" xmlns="" id="{1B368508-35CD-4DA4-A2D2-6A5DA4DF2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773099"/>
            <a:ext cx="2128837" cy="21688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xmlns="" id="{683C23BC-ED79-4823-B1BF-7204A8147A0B}"/>
              </a:ext>
            </a:extLst>
          </p:cNvPr>
          <p:cNvSpPr/>
          <p:nvPr/>
        </p:nvSpPr>
        <p:spPr>
          <a:xfrm>
            <a:off x="3348071" y="4510094"/>
            <a:ext cx="4052713" cy="307777"/>
          </a:xfrm>
          <a:prstGeom prst="rect">
            <a:avLst/>
          </a:prstGeom>
        </p:spPr>
        <p:txBody>
          <a:bodyPr wrap="none">
            <a:spAutoFit/>
          </a:bodyPr>
          <a:lstStyle/>
          <a:p>
            <a:r>
              <a:rPr lang="fr-FR" dirty="0">
                <a:latin typeface="Calibri" panose="020F0502020204030204" pitchFamily="34" charset="0"/>
                <a:ea typeface="Calibri" panose="020F0502020204030204" pitchFamily="34" charset="0"/>
              </a:rPr>
              <a:t>le test effectué à la communication I2C du gyroscope</a:t>
            </a:r>
            <a:endParaRPr lang="fr-FR" dirty="0"/>
          </a:p>
        </p:txBody>
      </p:sp>
      <p:pic>
        <p:nvPicPr>
          <p:cNvPr id="37" name="Picture 3581">
            <a:extLst>
              <a:ext uri="{FF2B5EF4-FFF2-40B4-BE49-F238E27FC236}">
                <a16:creationId xmlns:a16="http://schemas.microsoft.com/office/drawing/2014/main" xmlns="" id="{0A706DAA-8589-4AF1-96C6-C1D532D32CEF}"/>
              </a:ext>
            </a:extLst>
          </p:cNvPr>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contrast="-20000"/>
                    </a14:imgEffect>
                  </a14:imgLayer>
                </a14:imgProps>
              </a:ext>
            </a:extLst>
          </a:blip>
          <a:srcRect b="46505"/>
          <a:stretch/>
        </p:blipFill>
        <p:spPr>
          <a:xfrm>
            <a:off x="3164627" y="755804"/>
            <a:ext cx="4419600" cy="3673336"/>
          </a:xfrm>
          <a:prstGeom prst="rect">
            <a:avLst/>
          </a:prstGeom>
        </p:spPr>
      </p:pic>
      <p:sp>
        <p:nvSpPr>
          <p:cNvPr id="27" name="Rectangle 26">
            <a:extLst>
              <a:ext uri="{FF2B5EF4-FFF2-40B4-BE49-F238E27FC236}">
                <a16:creationId xmlns:a16="http://schemas.microsoft.com/office/drawing/2014/main" xmlns="" id="{F12720A6-4044-4FE0-8705-CBD1809B8F6C}"/>
              </a:ext>
            </a:extLst>
          </p:cNvPr>
          <p:cNvSpPr/>
          <p:nvPr/>
        </p:nvSpPr>
        <p:spPr>
          <a:xfrm>
            <a:off x="3139446" y="4488550"/>
            <a:ext cx="4583947" cy="329321"/>
          </a:xfrm>
          <a:prstGeom prst="rect">
            <a:avLst/>
          </a:prstGeom>
        </p:spPr>
        <p:txBody>
          <a:bodyPr wrap="none">
            <a:spAutoFit/>
          </a:bodyPr>
          <a:lstStyle/>
          <a:p>
            <a:pPr marL="10160" indent="-6350" algn="ctr">
              <a:lnSpc>
                <a:spcPct val="110000"/>
              </a:lnSpc>
              <a:spcAft>
                <a:spcPts val="3895"/>
              </a:spcAft>
            </a:pPr>
            <a:r>
              <a:rPr lang="fr-FR" dirty="0">
                <a:latin typeface="Calibri" panose="020F0502020204030204" pitchFamily="34" charset="0"/>
                <a:ea typeface="Calibri" panose="020F0502020204030204" pitchFamily="34" charset="0"/>
              </a:rPr>
              <a:t>Le test </a:t>
            </a:r>
            <a:r>
              <a:rPr lang="fr-FR" dirty="0">
                <a:latin typeface="Corbel" panose="020B0503020204020204" pitchFamily="34" charset="0"/>
                <a:ea typeface="Calibri" panose="020F0502020204030204" pitchFamily="34" charset="0"/>
              </a:rPr>
              <a:t>effectuée</a:t>
            </a:r>
            <a:r>
              <a:rPr lang="fr-FR" dirty="0">
                <a:latin typeface="Calibri" panose="020F0502020204030204" pitchFamily="34" charset="0"/>
                <a:ea typeface="Calibri" panose="020F0502020204030204" pitchFamily="34" charset="0"/>
              </a:rPr>
              <a:t> à la communication UART du moniteur TFT</a:t>
            </a:r>
          </a:p>
        </p:txBody>
      </p:sp>
    </p:spTree>
    <p:extLst>
      <p:ext uri="{BB962C8B-B14F-4D97-AF65-F5344CB8AC3E}">
        <p14:creationId xmlns:p14="http://schemas.microsoft.com/office/powerpoint/2010/main" val="207096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par>
                                <p:cTn id="19" presetID="16" presetClass="exit" presetSubtype="21" fill="hold" grpId="0" nodeType="withEffect" nodePh="1">
                                  <p:stCondLst>
                                    <p:cond delay="0"/>
                                  </p:stCondLst>
                                  <p:endCondLst>
                                    <p:cond evt="begin" delay="0">
                                      <p:tn val="19"/>
                                    </p:cond>
                                  </p:endCondLst>
                                  <p:childTnLst>
                                    <p:animEffect transition="out" filter="barn(inVertical)">
                                      <p:cBhvr>
                                        <p:cTn id="20" dur="500"/>
                                        <p:tgtEl>
                                          <p:spTgt spid="33"/>
                                        </p:tgtEl>
                                      </p:cBhvr>
                                    </p:animEffect>
                                    <p:set>
                                      <p:cBhvr>
                                        <p:cTn id="21"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4" name="Google Shape;925;p32">
            <a:extLst>
              <a:ext uri="{FF2B5EF4-FFF2-40B4-BE49-F238E27FC236}">
                <a16:creationId xmlns:a16="http://schemas.microsoft.com/office/drawing/2014/main" xmlns="" id="{9DF5AD82-B397-4CF6-A5A6-364EA589E8F7}"/>
              </a:ext>
            </a:extLst>
          </p:cNvPr>
          <p:cNvGrpSpPr/>
          <p:nvPr/>
        </p:nvGrpSpPr>
        <p:grpSpPr>
          <a:xfrm rot="5400000">
            <a:off x="132220" y="-665620"/>
            <a:ext cx="877851" cy="2209091"/>
            <a:chOff x="-26858" y="-227337"/>
            <a:chExt cx="1093215" cy="2757917"/>
          </a:xfrm>
        </p:grpSpPr>
        <p:sp>
          <p:nvSpPr>
            <p:cNvPr id="5" name="Google Shape;926;p32">
              <a:extLst>
                <a:ext uri="{FF2B5EF4-FFF2-40B4-BE49-F238E27FC236}">
                  <a16:creationId xmlns:a16="http://schemas.microsoft.com/office/drawing/2014/main" xmlns="" id="{DD3EA83D-5E98-49BC-8701-1C4692871506}"/>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6" name="Google Shape;927;p32">
              <a:extLst>
                <a:ext uri="{FF2B5EF4-FFF2-40B4-BE49-F238E27FC236}">
                  <a16:creationId xmlns:a16="http://schemas.microsoft.com/office/drawing/2014/main" xmlns="" id="{04B5F77A-4D88-4E19-9415-B6737A71FAF1}"/>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7" name="Google Shape;928;p32">
              <a:extLst>
                <a:ext uri="{FF2B5EF4-FFF2-40B4-BE49-F238E27FC236}">
                  <a16:creationId xmlns:a16="http://schemas.microsoft.com/office/drawing/2014/main" xmlns="" id="{EA24A768-A458-416D-A7E6-0A6E6CFD8515}"/>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9;p32">
              <a:extLst>
                <a:ext uri="{FF2B5EF4-FFF2-40B4-BE49-F238E27FC236}">
                  <a16:creationId xmlns:a16="http://schemas.microsoft.com/office/drawing/2014/main" xmlns="" id="{7A41B3E7-FA4C-44D4-B21E-63F321A504B3}"/>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30;p32">
              <a:extLst>
                <a:ext uri="{FF2B5EF4-FFF2-40B4-BE49-F238E27FC236}">
                  <a16:creationId xmlns:a16="http://schemas.microsoft.com/office/drawing/2014/main" xmlns="" id="{BDD11235-C4A4-485D-BF44-7D4518F61FCB}"/>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31;p32">
              <a:extLst>
                <a:ext uri="{FF2B5EF4-FFF2-40B4-BE49-F238E27FC236}">
                  <a16:creationId xmlns:a16="http://schemas.microsoft.com/office/drawing/2014/main" xmlns="" id="{20E64650-F6BA-419C-8461-8815AED36EDC}"/>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2;p32">
              <a:extLst>
                <a:ext uri="{FF2B5EF4-FFF2-40B4-BE49-F238E27FC236}">
                  <a16:creationId xmlns:a16="http://schemas.microsoft.com/office/drawing/2014/main" xmlns="" id="{08C6BF88-01D9-437F-8D17-38833FC823F2}"/>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3;p32">
              <a:extLst>
                <a:ext uri="{FF2B5EF4-FFF2-40B4-BE49-F238E27FC236}">
                  <a16:creationId xmlns:a16="http://schemas.microsoft.com/office/drawing/2014/main" xmlns="" id="{E62CD30A-DD55-44B1-ACF2-4E2BC635BE7E}"/>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4;p32">
              <a:extLst>
                <a:ext uri="{FF2B5EF4-FFF2-40B4-BE49-F238E27FC236}">
                  <a16:creationId xmlns:a16="http://schemas.microsoft.com/office/drawing/2014/main" xmlns="" id="{FD2EEB2B-31FA-4C68-B982-2F44314558C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5;p32">
              <a:extLst>
                <a:ext uri="{FF2B5EF4-FFF2-40B4-BE49-F238E27FC236}">
                  <a16:creationId xmlns:a16="http://schemas.microsoft.com/office/drawing/2014/main" xmlns="" id="{719F66C1-6741-4F18-9E83-6502539120AB}"/>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6;p32">
              <a:extLst>
                <a:ext uri="{FF2B5EF4-FFF2-40B4-BE49-F238E27FC236}">
                  <a16:creationId xmlns:a16="http://schemas.microsoft.com/office/drawing/2014/main" xmlns="" id="{E36FF61E-0D38-4483-BEEB-717459BF1B1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7;p32">
              <a:extLst>
                <a:ext uri="{FF2B5EF4-FFF2-40B4-BE49-F238E27FC236}">
                  <a16:creationId xmlns:a16="http://schemas.microsoft.com/office/drawing/2014/main" xmlns="" id="{C84C856F-7A62-4714-ACD4-118C6CD47387}"/>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8;p32">
              <a:extLst>
                <a:ext uri="{FF2B5EF4-FFF2-40B4-BE49-F238E27FC236}">
                  <a16:creationId xmlns:a16="http://schemas.microsoft.com/office/drawing/2014/main" xmlns="" id="{5F3F5FE1-598A-4A82-A7DF-C48E55BFDE91}"/>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9;p32">
              <a:extLst>
                <a:ext uri="{FF2B5EF4-FFF2-40B4-BE49-F238E27FC236}">
                  <a16:creationId xmlns:a16="http://schemas.microsoft.com/office/drawing/2014/main" xmlns="" id="{76BA7F9B-E118-4053-8933-E42FED1F3F74}"/>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40;p32">
              <a:extLst>
                <a:ext uri="{FF2B5EF4-FFF2-40B4-BE49-F238E27FC236}">
                  <a16:creationId xmlns:a16="http://schemas.microsoft.com/office/drawing/2014/main" xmlns="" id="{57C41B4C-1C55-43F1-B75E-47C4AF6F3D4B}"/>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41;p32">
              <a:extLst>
                <a:ext uri="{FF2B5EF4-FFF2-40B4-BE49-F238E27FC236}">
                  <a16:creationId xmlns:a16="http://schemas.microsoft.com/office/drawing/2014/main" xmlns="" id="{74793F1C-714D-406D-AFB4-5504ACBE4999}"/>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2;p32">
              <a:extLst>
                <a:ext uri="{FF2B5EF4-FFF2-40B4-BE49-F238E27FC236}">
                  <a16:creationId xmlns:a16="http://schemas.microsoft.com/office/drawing/2014/main" xmlns="" id="{8E67538D-5401-4D5F-BB64-CB4A35DFA575}"/>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3;p32">
              <a:extLst>
                <a:ext uri="{FF2B5EF4-FFF2-40B4-BE49-F238E27FC236}">
                  <a16:creationId xmlns:a16="http://schemas.microsoft.com/office/drawing/2014/main" xmlns="" id="{8CB43797-51FF-4784-8363-268603448E0C}"/>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4;p32">
              <a:extLst>
                <a:ext uri="{FF2B5EF4-FFF2-40B4-BE49-F238E27FC236}">
                  <a16:creationId xmlns:a16="http://schemas.microsoft.com/office/drawing/2014/main" xmlns="" id="{6C8E34A1-4392-460D-AA0D-D3167A46CFC4}"/>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5;p32">
              <a:extLst>
                <a:ext uri="{FF2B5EF4-FFF2-40B4-BE49-F238E27FC236}">
                  <a16:creationId xmlns:a16="http://schemas.microsoft.com/office/drawing/2014/main" xmlns="" id="{DB21931D-BC74-4759-8C22-49BB5519333F}"/>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6;p32">
              <a:extLst>
                <a:ext uri="{FF2B5EF4-FFF2-40B4-BE49-F238E27FC236}">
                  <a16:creationId xmlns:a16="http://schemas.microsoft.com/office/drawing/2014/main" xmlns="" id="{E5D53539-EBE4-4446-B447-8131FF7AF9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7;p32">
              <a:extLst>
                <a:ext uri="{FF2B5EF4-FFF2-40B4-BE49-F238E27FC236}">
                  <a16:creationId xmlns:a16="http://schemas.microsoft.com/office/drawing/2014/main" xmlns="" id="{13A354FE-B9EF-4CA3-B888-283734F3557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33" name="ZoneTexte 32">
            <a:extLst>
              <a:ext uri="{FF2B5EF4-FFF2-40B4-BE49-F238E27FC236}">
                <a16:creationId xmlns:a16="http://schemas.microsoft.com/office/drawing/2014/main" xmlns="" id="{D4832FEC-079E-4CEB-AD9F-371DABC7ADAA}"/>
              </a:ext>
            </a:extLst>
          </p:cNvPr>
          <p:cNvSpPr txBox="1"/>
          <p:nvPr/>
        </p:nvSpPr>
        <p:spPr>
          <a:xfrm>
            <a:off x="2814637" y="4019550"/>
            <a:ext cx="4038600" cy="304800"/>
          </a:xfrm>
          <a:prstGeom prst="rect">
            <a:avLst/>
          </a:prstGeom>
          <a:noFill/>
        </p:spPr>
        <p:txBody>
          <a:bodyPr wrap="square" rtlCol="0">
            <a:spAutoFit/>
          </a:bodyPr>
          <a:lstStyle/>
          <a:p>
            <a:endParaRPr lang="fr-FR" dirty="0"/>
          </a:p>
        </p:txBody>
      </p:sp>
      <p:pic>
        <p:nvPicPr>
          <p:cNvPr id="35" name="Picture 2" descr="Tester - Icônes éducation gratuites">
            <a:extLst>
              <a:ext uri="{FF2B5EF4-FFF2-40B4-BE49-F238E27FC236}">
                <a16:creationId xmlns:a16="http://schemas.microsoft.com/office/drawing/2014/main" xmlns="" id="{1B368508-35CD-4DA4-A2D2-6A5DA4DF2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73099"/>
            <a:ext cx="2128837" cy="216880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xmlns="" id="{683C23BC-ED79-4823-B1BF-7204A8147A0B}"/>
              </a:ext>
            </a:extLst>
          </p:cNvPr>
          <p:cNvSpPr/>
          <p:nvPr/>
        </p:nvSpPr>
        <p:spPr>
          <a:xfrm>
            <a:off x="4724400" y="4700134"/>
            <a:ext cx="2671729" cy="523220"/>
          </a:xfrm>
          <a:prstGeom prst="rect">
            <a:avLst/>
          </a:prstGeom>
        </p:spPr>
        <p:txBody>
          <a:bodyPr wrap="square">
            <a:spAutoFit/>
          </a:bodyPr>
          <a:lstStyle/>
          <a:p>
            <a:r>
              <a:rPr lang="fr-FR" dirty="0">
                <a:latin typeface="Corbel" panose="020B0503020204020204" pitchFamily="34" charset="0"/>
              </a:rPr>
              <a:t>l’onglet “live expression”</a:t>
            </a:r>
          </a:p>
          <a:p>
            <a:endParaRPr lang="fr-FR" dirty="0"/>
          </a:p>
        </p:txBody>
      </p:sp>
      <p:pic>
        <p:nvPicPr>
          <p:cNvPr id="31" name="Picture 3618">
            <a:extLst>
              <a:ext uri="{FF2B5EF4-FFF2-40B4-BE49-F238E27FC236}">
                <a16:creationId xmlns:a16="http://schemas.microsoft.com/office/drawing/2014/main" xmlns="" id="{48AF7ED1-26D7-44FC-A75E-1BDAC1E39915}"/>
              </a:ext>
            </a:extLst>
          </p:cNvPr>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Lst>
          </a:blip>
          <a:srcRect l="42867" t="4500" r="748" b="5084"/>
          <a:stretch/>
        </p:blipFill>
        <p:spPr>
          <a:xfrm>
            <a:off x="3199621" y="585697"/>
            <a:ext cx="4756859" cy="4061044"/>
          </a:xfrm>
          <a:prstGeom prst="rect">
            <a:avLst/>
          </a:prstGeom>
        </p:spPr>
      </p:pic>
      <p:pic>
        <p:nvPicPr>
          <p:cNvPr id="32" name="Picture 3623">
            <a:extLst>
              <a:ext uri="{FF2B5EF4-FFF2-40B4-BE49-F238E27FC236}">
                <a16:creationId xmlns:a16="http://schemas.microsoft.com/office/drawing/2014/main" xmlns="" id="{9666ED4A-7732-48D1-BEAE-A672F2D70734}"/>
              </a:ext>
            </a:extLst>
          </p:cNvPr>
          <p:cNvPicPr/>
          <p:nvPr/>
        </p:nvPicPr>
        <p:blipFill>
          <a:blip r:embed="rId6"/>
          <a:stretch>
            <a:fillRect/>
          </a:stretch>
        </p:blipFill>
        <p:spPr>
          <a:xfrm>
            <a:off x="3199621" y="585697"/>
            <a:ext cx="4756859" cy="4061044"/>
          </a:xfrm>
          <a:prstGeom prst="rect">
            <a:avLst/>
          </a:prstGeom>
        </p:spPr>
      </p:pic>
      <p:sp>
        <p:nvSpPr>
          <p:cNvPr id="38" name="Rectangle 37">
            <a:extLst>
              <a:ext uri="{FF2B5EF4-FFF2-40B4-BE49-F238E27FC236}">
                <a16:creationId xmlns:a16="http://schemas.microsoft.com/office/drawing/2014/main" xmlns="" id="{00F80454-D239-4547-8475-E6E911B1446D}"/>
              </a:ext>
            </a:extLst>
          </p:cNvPr>
          <p:cNvSpPr/>
          <p:nvPr/>
        </p:nvSpPr>
        <p:spPr>
          <a:xfrm>
            <a:off x="4583130" y="4707986"/>
            <a:ext cx="2671729" cy="738664"/>
          </a:xfrm>
          <a:prstGeom prst="rect">
            <a:avLst/>
          </a:prstGeom>
        </p:spPr>
        <p:txBody>
          <a:bodyPr wrap="square">
            <a:spAutoFit/>
          </a:bodyPr>
          <a:lstStyle/>
          <a:p>
            <a:r>
              <a:rPr lang="fr-FR" dirty="0">
                <a:latin typeface="Corbel" panose="020B0503020204020204" pitchFamily="34" charset="0"/>
              </a:rPr>
              <a:t>Le moniteur série hercules</a:t>
            </a:r>
          </a:p>
          <a:p>
            <a:endParaRPr lang="fr-FR" dirty="0">
              <a:latin typeface="Corbel" panose="020B0503020204020204" pitchFamily="34" charset="0"/>
            </a:endParaRPr>
          </a:p>
          <a:p>
            <a:endParaRPr lang="fr-FR" dirty="0"/>
          </a:p>
        </p:txBody>
      </p:sp>
    </p:spTree>
    <p:extLst>
      <p:ext uri="{BB962C8B-B14F-4D97-AF65-F5344CB8AC3E}">
        <p14:creationId xmlns:p14="http://schemas.microsoft.com/office/powerpoint/2010/main" val="4985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6"/>
                                        </p:tgtEl>
                                        <p:attrNameLst>
                                          <p:attrName>ppt_x</p:attrName>
                                        </p:attrNameLst>
                                      </p:cBhvr>
                                      <p:tavLst>
                                        <p:tav tm="0">
                                          <p:val>
                                            <p:strVal val="ppt_x"/>
                                          </p:val>
                                        </p:tav>
                                        <p:tav tm="100000">
                                          <p:val>
                                            <p:strVal val="ppt_x"/>
                                          </p:val>
                                        </p:tav>
                                      </p:tavLst>
                                    </p:anim>
                                    <p:anim calcmode="lin" valueType="num">
                                      <p:cBhvr additive="base">
                                        <p:cTn id="7" dur="500"/>
                                        <p:tgtEl>
                                          <p:spTgt spid="36"/>
                                        </p:tgtEl>
                                        <p:attrNameLst>
                                          <p:attrName>ppt_y</p:attrName>
                                        </p:attrNameLst>
                                      </p:cBhvr>
                                      <p:tavLst>
                                        <p:tav tm="0">
                                          <p:val>
                                            <p:strVal val="ppt_y"/>
                                          </p:val>
                                        </p:tav>
                                        <p:tav tm="100000">
                                          <p:val>
                                            <p:strVal val="1+ppt_h/2"/>
                                          </p:val>
                                        </p:tav>
                                      </p:tavLst>
                                    </p:anim>
                                    <p:set>
                                      <p:cBhvr>
                                        <p:cTn id="8" dur="1" fill="hold">
                                          <p:stCondLst>
                                            <p:cond delay="499"/>
                                          </p:stCondLst>
                                        </p:cTn>
                                        <p:tgtEl>
                                          <p:spTgt spid="36"/>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1"/>
                                        </p:tgtEl>
                                        <p:attrNameLst>
                                          <p:attrName>ppt_x</p:attrName>
                                        </p:attrNameLst>
                                      </p:cBhvr>
                                      <p:tavLst>
                                        <p:tav tm="0">
                                          <p:val>
                                            <p:strVal val="ppt_x"/>
                                          </p:val>
                                        </p:tav>
                                        <p:tav tm="100000">
                                          <p:val>
                                            <p:strVal val="ppt_x"/>
                                          </p:val>
                                        </p:tav>
                                      </p:tavLst>
                                    </p:anim>
                                    <p:anim calcmode="lin" valueType="num">
                                      <p:cBhvr additive="base">
                                        <p:cTn id="11" dur="500"/>
                                        <p:tgtEl>
                                          <p:spTgt spid="31"/>
                                        </p:tgtEl>
                                        <p:attrNameLst>
                                          <p:attrName>ppt_y</p:attrName>
                                        </p:attrNameLst>
                                      </p:cBhvr>
                                      <p:tavLst>
                                        <p:tav tm="0">
                                          <p:val>
                                            <p:strVal val="ppt_y"/>
                                          </p:val>
                                        </p:tav>
                                        <p:tav tm="100000">
                                          <p:val>
                                            <p:strVal val="1+ppt_h/2"/>
                                          </p:val>
                                        </p:tav>
                                      </p:tavLst>
                                    </p:anim>
                                    <p:set>
                                      <p:cBhvr>
                                        <p:cTn id="12" dur="1" fill="hold">
                                          <p:stCondLst>
                                            <p:cond delay="499"/>
                                          </p:stCondLst>
                                        </p:cTn>
                                        <p:tgtEl>
                                          <p:spTgt spid="3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pic>
        <p:nvPicPr>
          <p:cNvPr id="29" name="Picture 3729">
            <a:extLst>
              <a:ext uri="{FF2B5EF4-FFF2-40B4-BE49-F238E27FC236}">
                <a16:creationId xmlns:a16="http://schemas.microsoft.com/office/drawing/2014/main" xmlns="" id="{F467D2D0-E883-43A8-B6AC-A42A87D9A756}"/>
              </a:ext>
            </a:extLst>
          </p:cNvPr>
          <p:cNvPicPr/>
          <p:nvPr/>
        </p:nvPicPr>
        <p:blipFill>
          <a:blip r:embed="rId3"/>
          <a:stretch>
            <a:fillRect/>
          </a:stretch>
        </p:blipFill>
        <p:spPr>
          <a:xfrm>
            <a:off x="3962400" y="1052368"/>
            <a:ext cx="4647478" cy="3733800"/>
          </a:xfrm>
          <a:prstGeom prst="rect">
            <a:avLst/>
          </a:prstGeom>
        </p:spPr>
      </p:pic>
      <p:sp>
        <p:nvSpPr>
          <p:cNvPr id="2" name="Rectangle 1">
            <a:extLst>
              <a:ext uri="{FF2B5EF4-FFF2-40B4-BE49-F238E27FC236}">
                <a16:creationId xmlns:a16="http://schemas.microsoft.com/office/drawing/2014/main" xmlns="" id="{538AC154-12B6-4C72-9169-DEED268A97A2}"/>
              </a:ext>
            </a:extLst>
          </p:cNvPr>
          <p:cNvSpPr/>
          <p:nvPr/>
        </p:nvSpPr>
        <p:spPr>
          <a:xfrm>
            <a:off x="3962400" y="1123950"/>
            <a:ext cx="3429000" cy="293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dirty="0">
              <a:solidFill>
                <a:srgbClr val="FF0517"/>
              </a:solidFill>
            </a:endParaRPr>
          </a:p>
        </p:txBody>
      </p:sp>
      <p:sp>
        <p:nvSpPr>
          <p:cNvPr id="3" name="Rectangle 2">
            <a:extLst>
              <a:ext uri="{FF2B5EF4-FFF2-40B4-BE49-F238E27FC236}">
                <a16:creationId xmlns:a16="http://schemas.microsoft.com/office/drawing/2014/main" xmlns="" id="{4E3F474B-F0C9-4042-99F6-C84BCB133FBE}"/>
              </a:ext>
            </a:extLst>
          </p:cNvPr>
          <p:cNvSpPr/>
          <p:nvPr/>
        </p:nvSpPr>
        <p:spPr>
          <a:xfrm>
            <a:off x="3960872" y="1590231"/>
            <a:ext cx="893854" cy="1314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4" name="Rectangle 3">
            <a:extLst>
              <a:ext uri="{FF2B5EF4-FFF2-40B4-BE49-F238E27FC236}">
                <a16:creationId xmlns:a16="http://schemas.microsoft.com/office/drawing/2014/main" xmlns="" id="{704123B7-1DB6-4C44-8B35-E6264B1AE98B}"/>
              </a:ext>
            </a:extLst>
          </p:cNvPr>
          <p:cNvSpPr/>
          <p:nvPr/>
        </p:nvSpPr>
        <p:spPr>
          <a:xfrm>
            <a:off x="3965773" y="2942916"/>
            <a:ext cx="893854" cy="1818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30" name="Rectangle 29">
            <a:extLst>
              <a:ext uri="{FF2B5EF4-FFF2-40B4-BE49-F238E27FC236}">
                <a16:creationId xmlns:a16="http://schemas.microsoft.com/office/drawing/2014/main" xmlns="" id="{8235174F-3C1B-4749-9A4E-B8C2AD3E3494}"/>
              </a:ext>
            </a:extLst>
          </p:cNvPr>
          <p:cNvSpPr/>
          <p:nvPr/>
        </p:nvSpPr>
        <p:spPr>
          <a:xfrm>
            <a:off x="4907577" y="1589395"/>
            <a:ext cx="3034552" cy="2085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31" name="Rectangle 30">
            <a:extLst>
              <a:ext uri="{FF2B5EF4-FFF2-40B4-BE49-F238E27FC236}">
                <a16:creationId xmlns:a16="http://schemas.microsoft.com/office/drawing/2014/main" xmlns="" id="{D35A2E16-A5EA-465C-B22C-2EFD84B2F6ED}"/>
              </a:ext>
            </a:extLst>
          </p:cNvPr>
          <p:cNvSpPr/>
          <p:nvPr/>
        </p:nvSpPr>
        <p:spPr>
          <a:xfrm>
            <a:off x="4902134" y="3702263"/>
            <a:ext cx="1510552" cy="1056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37" name="Rectangle 36">
            <a:extLst>
              <a:ext uri="{FF2B5EF4-FFF2-40B4-BE49-F238E27FC236}">
                <a16:creationId xmlns:a16="http://schemas.microsoft.com/office/drawing/2014/main" xmlns="" id="{9A1B5D98-F09D-433E-BA3D-D4025762DACE}"/>
              </a:ext>
            </a:extLst>
          </p:cNvPr>
          <p:cNvSpPr/>
          <p:nvPr/>
        </p:nvSpPr>
        <p:spPr>
          <a:xfrm>
            <a:off x="6446589" y="3704916"/>
            <a:ext cx="1486788" cy="1056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33" name="Rectangle 32">
            <a:extLst>
              <a:ext uri="{FF2B5EF4-FFF2-40B4-BE49-F238E27FC236}">
                <a16:creationId xmlns:a16="http://schemas.microsoft.com/office/drawing/2014/main" xmlns="" id="{D3D6B547-E86D-438F-8214-0EF9A3BD8D96}"/>
              </a:ext>
            </a:extLst>
          </p:cNvPr>
          <p:cNvSpPr/>
          <p:nvPr/>
        </p:nvSpPr>
        <p:spPr>
          <a:xfrm>
            <a:off x="7969208" y="1590231"/>
            <a:ext cx="633083" cy="1332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38" name="Rectangle 37">
            <a:extLst>
              <a:ext uri="{FF2B5EF4-FFF2-40B4-BE49-F238E27FC236}">
                <a16:creationId xmlns:a16="http://schemas.microsoft.com/office/drawing/2014/main" xmlns="" id="{CB70976E-99CF-47B6-96B7-EF7AE6050F1C}"/>
              </a:ext>
            </a:extLst>
          </p:cNvPr>
          <p:cNvSpPr/>
          <p:nvPr/>
        </p:nvSpPr>
        <p:spPr>
          <a:xfrm>
            <a:off x="7966862" y="2958652"/>
            <a:ext cx="633083" cy="1817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p>
        </p:txBody>
      </p:sp>
      <p:sp>
        <p:nvSpPr>
          <p:cNvPr id="12" name="Rectangle 11">
            <a:extLst>
              <a:ext uri="{FF2B5EF4-FFF2-40B4-BE49-F238E27FC236}">
                <a16:creationId xmlns:a16="http://schemas.microsoft.com/office/drawing/2014/main" xmlns="" id="{93DFB449-C511-4D86-9D23-B24E7E9A7989}"/>
              </a:ext>
            </a:extLst>
          </p:cNvPr>
          <p:cNvSpPr/>
          <p:nvPr/>
        </p:nvSpPr>
        <p:spPr>
          <a:xfrm>
            <a:off x="3960872" y="1445995"/>
            <a:ext cx="1601728" cy="114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
              <a:solidFill>
                <a:srgbClr val="FF0517"/>
              </a:solidFill>
            </a:endParaRPr>
          </a:p>
        </p:txBody>
      </p:sp>
      <p:sp>
        <p:nvSpPr>
          <p:cNvPr id="6" name="ZoneTexte 5">
            <a:extLst>
              <a:ext uri="{FF2B5EF4-FFF2-40B4-BE49-F238E27FC236}">
                <a16:creationId xmlns:a16="http://schemas.microsoft.com/office/drawing/2014/main" xmlns="" id="{1F1308C1-9869-4D36-AA12-895EC9A546EE}"/>
              </a:ext>
            </a:extLst>
          </p:cNvPr>
          <p:cNvSpPr txBox="1"/>
          <p:nvPr/>
        </p:nvSpPr>
        <p:spPr>
          <a:xfrm>
            <a:off x="5947646" y="1095206"/>
            <a:ext cx="224554" cy="230832"/>
          </a:xfrm>
          <a:prstGeom prst="rect">
            <a:avLst/>
          </a:prstGeom>
          <a:noFill/>
        </p:spPr>
        <p:txBody>
          <a:bodyPr wrap="square" rtlCol="0">
            <a:spAutoFit/>
          </a:bodyPr>
          <a:lstStyle/>
          <a:p>
            <a:r>
              <a:rPr lang="fr-FR" sz="900" dirty="0">
                <a:solidFill>
                  <a:srgbClr val="FF0000"/>
                </a:solidFill>
              </a:rPr>
              <a:t>1</a:t>
            </a:r>
          </a:p>
        </p:txBody>
      </p:sp>
      <p:sp>
        <p:nvSpPr>
          <p:cNvPr id="14" name="ZoneTexte 13">
            <a:extLst>
              <a:ext uri="{FF2B5EF4-FFF2-40B4-BE49-F238E27FC236}">
                <a16:creationId xmlns:a16="http://schemas.microsoft.com/office/drawing/2014/main" xmlns="" id="{5771044C-BE2F-4A60-982E-E11E4FAEF46D}"/>
              </a:ext>
            </a:extLst>
          </p:cNvPr>
          <p:cNvSpPr txBox="1"/>
          <p:nvPr/>
        </p:nvSpPr>
        <p:spPr>
          <a:xfrm>
            <a:off x="4407799" y="1986716"/>
            <a:ext cx="228600" cy="230832"/>
          </a:xfrm>
          <a:prstGeom prst="rect">
            <a:avLst/>
          </a:prstGeom>
          <a:noFill/>
        </p:spPr>
        <p:txBody>
          <a:bodyPr wrap="square" rtlCol="0">
            <a:spAutoFit/>
          </a:bodyPr>
          <a:lstStyle/>
          <a:p>
            <a:r>
              <a:rPr lang="fr-FR" sz="900" dirty="0">
                <a:solidFill>
                  <a:srgbClr val="FF0000"/>
                </a:solidFill>
              </a:rPr>
              <a:t>2</a:t>
            </a:r>
          </a:p>
        </p:txBody>
      </p:sp>
      <p:sp>
        <p:nvSpPr>
          <p:cNvPr id="15" name="ZoneTexte 14">
            <a:extLst>
              <a:ext uri="{FF2B5EF4-FFF2-40B4-BE49-F238E27FC236}">
                <a16:creationId xmlns:a16="http://schemas.microsoft.com/office/drawing/2014/main" xmlns="" id="{8998A79E-2AFE-4510-8814-6529719901D8}"/>
              </a:ext>
            </a:extLst>
          </p:cNvPr>
          <p:cNvSpPr txBox="1"/>
          <p:nvPr/>
        </p:nvSpPr>
        <p:spPr>
          <a:xfrm>
            <a:off x="4407799" y="4012233"/>
            <a:ext cx="228600" cy="230832"/>
          </a:xfrm>
          <a:prstGeom prst="rect">
            <a:avLst/>
          </a:prstGeom>
          <a:noFill/>
        </p:spPr>
        <p:txBody>
          <a:bodyPr wrap="square" rtlCol="0">
            <a:spAutoFit/>
          </a:bodyPr>
          <a:lstStyle/>
          <a:p>
            <a:r>
              <a:rPr lang="fr-FR" sz="900" dirty="0">
                <a:solidFill>
                  <a:srgbClr val="FF0000"/>
                </a:solidFill>
              </a:rPr>
              <a:t>3</a:t>
            </a:r>
          </a:p>
        </p:txBody>
      </p:sp>
      <p:sp>
        <p:nvSpPr>
          <p:cNvPr id="16" name="ZoneTexte 15">
            <a:extLst>
              <a:ext uri="{FF2B5EF4-FFF2-40B4-BE49-F238E27FC236}">
                <a16:creationId xmlns:a16="http://schemas.microsoft.com/office/drawing/2014/main" xmlns="" id="{A43D8C56-6746-47D5-994E-2CAC426EF680}"/>
              </a:ext>
            </a:extLst>
          </p:cNvPr>
          <p:cNvSpPr txBox="1"/>
          <p:nvPr/>
        </p:nvSpPr>
        <p:spPr>
          <a:xfrm>
            <a:off x="6323712" y="3257550"/>
            <a:ext cx="228600" cy="230832"/>
          </a:xfrm>
          <a:prstGeom prst="rect">
            <a:avLst/>
          </a:prstGeom>
          <a:noFill/>
        </p:spPr>
        <p:txBody>
          <a:bodyPr wrap="square" rtlCol="0">
            <a:spAutoFit/>
          </a:bodyPr>
          <a:lstStyle/>
          <a:p>
            <a:r>
              <a:rPr lang="fr-FR" sz="900" dirty="0">
                <a:solidFill>
                  <a:srgbClr val="FF0000"/>
                </a:solidFill>
              </a:rPr>
              <a:t>4</a:t>
            </a:r>
          </a:p>
        </p:txBody>
      </p:sp>
      <p:sp>
        <p:nvSpPr>
          <p:cNvPr id="17" name="ZoneTexte 16">
            <a:extLst>
              <a:ext uri="{FF2B5EF4-FFF2-40B4-BE49-F238E27FC236}">
                <a16:creationId xmlns:a16="http://schemas.microsoft.com/office/drawing/2014/main" xmlns="" id="{4AFD2BCC-C87E-4D28-ADBC-9B62B6ABCE66}"/>
              </a:ext>
            </a:extLst>
          </p:cNvPr>
          <p:cNvSpPr txBox="1"/>
          <p:nvPr/>
        </p:nvSpPr>
        <p:spPr>
          <a:xfrm>
            <a:off x="8263185" y="1890094"/>
            <a:ext cx="228600" cy="230832"/>
          </a:xfrm>
          <a:prstGeom prst="rect">
            <a:avLst/>
          </a:prstGeom>
          <a:noFill/>
        </p:spPr>
        <p:txBody>
          <a:bodyPr wrap="square" rtlCol="0">
            <a:spAutoFit/>
          </a:bodyPr>
          <a:lstStyle/>
          <a:p>
            <a:r>
              <a:rPr lang="fr-FR" sz="900" dirty="0">
                <a:solidFill>
                  <a:srgbClr val="FF0000"/>
                </a:solidFill>
              </a:rPr>
              <a:t>5</a:t>
            </a:r>
          </a:p>
        </p:txBody>
      </p:sp>
      <p:sp>
        <p:nvSpPr>
          <p:cNvPr id="18" name="ZoneTexte 17">
            <a:extLst>
              <a:ext uri="{FF2B5EF4-FFF2-40B4-BE49-F238E27FC236}">
                <a16:creationId xmlns:a16="http://schemas.microsoft.com/office/drawing/2014/main" xmlns="" id="{2CBB4521-ED44-4187-A1BD-78126FB76693}"/>
              </a:ext>
            </a:extLst>
          </p:cNvPr>
          <p:cNvSpPr txBox="1"/>
          <p:nvPr/>
        </p:nvSpPr>
        <p:spPr>
          <a:xfrm>
            <a:off x="8283403" y="3345349"/>
            <a:ext cx="228600" cy="230832"/>
          </a:xfrm>
          <a:prstGeom prst="rect">
            <a:avLst/>
          </a:prstGeom>
          <a:noFill/>
        </p:spPr>
        <p:txBody>
          <a:bodyPr wrap="square" rtlCol="0">
            <a:spAutoFit/>
          </a:bodyPr>
          <a:lstStyle/>
          <a:p>
            <a:r>
              <a:rPr lang="fr-FR" sz="900" dirty="0">
                <a:solidFill>
                  <a:srgbClr val="FF0000"/>
                </a:solidFill>
              </a:rPr>
              <a:t>6</a:t>
            </a:r>
          </a:p>
        </p:txBody>
      </p:sp>
      <p:sp>
        <p:nvSpPr>
          <p:cNvPr id="19" name="ZoneTexte 18">
            <a:extLst>
              <a:ext uri="{FF2B5EF4-FFF2-40B4-BE49-F238E27FC236}">
                <a16:creationId xmlns:a16="http://schemas.microsoft.com/office/drawing/2014/main" xmlns="" id="{69AC1956-8A55-4A68-BF67-569DFBB3AAC5}"/>
              </a:ext>
            </a:extLst>
          </p:cNvPr>
          <p:cNvSpPr txBox="1"/>
          <p:nvPr/>
        </p:nvSpPr>
        <p:spPr>
          <a:xfrm>
            <a:off x="5736031" y="4322933"/>
            <a:ext cx="228600" cy="230832"/>
          </a:xfrm>
          <a:prstGeom prst="rect">
            <a:avLst/>
          </a:prstGeom>
          <a:noFill/>
        </p:spPr>
        <p:txBody>
          <a:bodyPr wrap="square" rtlCol="0">
            <a:spAutoFit/>
          </a:bodyPr>
          <a:lstStyle/>
          <a:p>
            <a:r>
              <a:rPr lang="fr-FR" sz="900" dirty="0">
                <a:solidFill>
                  <a:srgbClr val="FF0000"/>
                </a:solidFill>
              </a:rPr>
              <a:t>7</a:t>
            </a:r>
          </a:p>
        </p:txBody>
      </p:sp>
      <p:sp>
        <p:nvSpPr>
          <p:cNvPr id="20" name="ZoneTexte 19">
            <a:extLst>
              <a:ext uri="{FF2B5EF4-FFF2-40B4-BE49-F238E27FC236}">
                <a16:creationId xmlns:a16="http://schemas.microsoft.com/office/drawing/2014/main" xmlns="" id="{4715B3FD-5B17-4244-8476-BCC8BFF4825C}"/>
              </a:ext>
            </a:extLst>
          </p:cNvPr>
          <p:cNvSpPr txBox="1"/>
          <p:nvPr/>
        </p:nvSpPr>
        <p:spPr>
          <a:xfrm>
            <a:off x="7467600" y="4324350"/>
            <a:ext cx="228600" cy="230832"/>
          </a:xfrm>
          <a:prstGeom prst="rect">
            <a:avLst/>
          </a:prstGeom>
          <a:noFill/>
        </p:spPr>
        <p:txBody>
          <a:bodyPr wrap="square" rtlCol="0">
            <a:spAutoFit/>
          </a:bodyPr>
          <a:lstStyle/>
          <a:p>
            <a:r>
              <a:rPr lang="fr-FR" sz="900" dirty="0">
                <a:solidFill>
                  <a:srgbClr val="FF0000"/>
                </a:solidFill>
              </a:rPr>
              <a:t>8</a:t>
            </a:r>
          </a:p>
        </p:txBody>
      </p:sp>
      <p:sp>
        <p:nvSpPr>
          <p:cNvPr id="21" name="ZoneTexte 20">
            <a:extLst>
              <a:ext uri="{FF2B5EF4-FFF2-40B4-BE49-F238E27FC236}">
                <a16:creationId xmlns:a16="http://schemas.microsoft.com/office/drawing/2014/main" xmlns="" id="{40BF70D7-AB0C-439C-ABA7-281D096CFBA1}"/>
              </a:ext>
            </a:extLst>
          </p:cNvPr>
          <p:cNvSpPr txBox="1"/>
          <p:nvPr/>
        </p:nvSpPr>
        <p:spPr>
          <a:xfrm>
            <a:off x="5350413" y="1387907"/>
            <a:ext cx="385618" cy="230832"/>
          </a:xfrm>
          <a:prstGeom prst="rect">
            <a:avLst/>
          </a:prstGeom>
          <a:noFill/>
        </p:spPr>
        <p:txBody>
          <a:bodyPr wrap="square" rtlCol="0">
            <a:spAutoFit/>
          </a:bodyPr>
          <a:lstStyle/>
          <a:p>
            <a:r>
              <a:rPr lang="fr-FR" sz="900" dirty="0">
                <a:solidFill>
                  <a:srgbClr val="FF0000"/>
                </a:solidFill>
              </a:rPr>
              <a:t>9</a:t>
            </a:r>
          </a:p>
        </p:txBody>
      </p:sp>
      <p:sp>
        <p:nvSpPr>
          <p:cNvPr id="7" name="ZoneTexte 6">
            <a:extLst>
              <a:ext uri="{FF2B5EF4-FFF2-40B4-BE49-F238E27FC236}">
                <a16:creationId xmlns:a16="http://schemas.microsoft.com/office/drawing/2014/main" xmlns="" id="{8EC4C6CB-9A99-4E82-A730-8AD9D922108B}"/>
              </a:ext>
            </a:extLst>
          </p:cNvPr>
          <p:cNvSpPr txBox="1"/>
          <p:nvPr/>
        </p:nvSpPr>
        <p:spPr>
          <a:xfrm>
            <a:off x="58573" y="1862913"/>
            <a:ext cx="3716070" cy="1938992"/>
          </a:xfrm>
          <a:prstGeom prst="rect">
            <a:avLst/>
          </a:prstGeom>
          <a:noFill/>
        </p:spPr>
        <p:txBody>
          <a:bodyPr wrap="square" rtlCol="0">
            <a:spAutoFit/>
          </a:bodyPr>
          <a:lstStyle/>
          <a:p>
            <a:pPr marL="342900" indent="-342900" algn="just">
              <a:buAutoNum type="arabicPeriod"/>
            </a:pPr>
            <a:r>
              <a:rPr lang="fr-FR" sz="1200" dirty="0">
                <a:latin typeface="Corbel" panose="020B0503020204020204" pitchFamily="34" charset="0"/>
              </a:rPr>
              <a:t>Menu principale.</a:t>
            </a:r>
          </a:p>
          <a:p>
            <a:pPr marL="342900" indent="-342900" algn="just">
              <a:buAutoNum type="arabicPeriod"/>
            </a:pPr>
            <a:r>
              <a:rPr lang="fr-FR" sz="1200" dirty="0">
                <a:latin typeface="Corbel" panose="020B0503020204020204" pitchFamily="34" charset="0"/>
              </a:rPr>
              <a:t>Bibliothéque d’éléments.</a:t>
            </a:r>
          </a:p>
          <a:p>
            <a:pPr marL="342900" indent="-342900" algn="just">
              <a:buAutoNum type="arabicPeriod"/>
            </a:pPr>
            <a:r>
              <a:rPr lang="fr-FR" sz="1200" dirty="0">
                <a:latin typeface="Corbel" panose="020B0503020204020204" pitchFamily="34" charset="0"/>
              </a:rPr>
              <a:t>Bibliothéque d’images /Bibliothèque de polices.</a:t>
            </a:r>
          </a:p>
          <a:p>
            <a:pPr marL="342900" indent="-342900" algn="just">
              <a:buAutoNum type="arabicPeriod"/>
            </a:pPr>
            <a:r>
              <a:rPr lang="fr-FR" sz="1200" dirty="0">
                <a:latin typeface="Corbel" panose="020B0503020204020204" pitchFamily="34" charset="0"/>
              </a:rPr>
              <a:t> Zone d’affichage.</a:t>
            </a:r>
          </a:p>
          <a:p>
            <a:pPr marL="342900" indent="-342900" algn="just">
              <a:buAutoNum type="arabicPeriod"/>
            </a:pPr>
            <a:r>
              <a:rPr lang="fr-FR" sz="1200" dirty="0">
                <a:latin typeface="Corbel" panose="020B0503020204020204" pitchFamily="34" charset="0"/>
              </a:rPr>
              <a:t>Liste des pages du projet.</a:t>
            </a:r>
          </a:p>
          <a:p>
            <a:pPr marL="342900" indent="-342900" algn="just">
              <a:buAutoNum type="arabicPeriod"/>
            </a:pPr>
            <a:r>
              <a:rPr lang="fr-FR" sz="1200" dirty="0">
                <a:latin typeface="Corbel" panose="020B0503020204020204" pitchFamily="34" charset="0"/>
              </a:rPr>
              <a:t>La zone d’édition des attributs de l’élément sélectionné.</a:t>
            </a:r>
          </a:p>
          <a:p>
            <a:pPr marL="342900" indent="-342900" algn="just">
              <a:buAutoNum type="arabicPeriod"/>
            </a:pPr>
            <a:r>
              <a:rPr lang="fr-FR" sz="1200" dirty="0">
                <a:latin typeface="Corbel" panose="020B0503020204020204" pitchFamily="34" charset="0"/>
              </a:rPr>
              <a:t>Fenêtre de sortie de la compilation.</a:t>
            </a:r>
          </a:p>
          <a:p>
            <a:pPr marL="342900" indent="-342900" algn="just">
              <a:buAutoNum type="arabicPeriod"/>
            </a:pPr>
            <a:r>
              <a:rPr lang="fr-FR" sz="1200" dirty="0">
                <a:latin typeface="Corbel" panose="020B0503020204020204" pitchFamily="34" charset="0"/>
              </a:rPr>
              <a:t>Une fenêtre de saisie de code.</a:t>
            </a:r>
          </a:p>
          <a:p>
            <a:pPr marL="342900" indent="-342900" algn="just">
              <a:buAutoNum type="arabicPeriod"/>
            </a:pPr>
            <a:r>
              <a:rPr lang="fr-FR" sz="1200" dirty="0">
                <a:latin typeface="Corbel" panose="020B0503020204020204" pitchFamily="34" charset="0"/>
              </a:rPr>
              <a:t>Menu pour contrôler l’alignement des éléments</a:t>
            </a:r>
          </a:p>
        </p:txBody>
      </p:sp>
      <p:grpSp>
        <p:nvGrpSpPr>
          <p:cNvPr id="51" name="Google Shape;1005;p33">
            <a:extLst>
              <a:ext uri="{FF2B5EF4-FFF2-40B4-BE49-F238E27FC236}">
                <a16:creationId xmlns:a16="http://schemas.microsoft.com/office/drawing/2014/main" xmlns="" id="{97819AF9-177C-4F5F-BEC5-B5D58300985E}"/>
              </a:ext>
            </a:extLst>
          </p:cNvPr>
          <p:cNvGrpSpPr/>
          <p:nvPr/>
        </p:nvGrpSpPr>
        <p:grpSpPr>
          <a:xfrm rot="-5400000" flipH="1">
            <a:off x="677391" y="-665621"/>
            <a:ext cx="877851" cy="2209091"/>
            <a:chOff x="-26858" y="-227337"/>
            <a:chExt cx="1093215" cy="2757917"/>
          </a:xfrm>
        </p:grpSpPr>
        <p:sp>
          <p:nvSpPr>
            <p:cNvPr id="52" name="Google Shape;1006;p33">
              <a:extLst>
                <a:ext uri="{FF2B5EF4-FFF2-40B4-BE49-F238E27FC236}">
                  <a16:creationId xmlns:a16="http://schemas.microsoft.com/office/drawing/2014/main" xmlns="" id="{6B623D46-9EFA-40AB-AB5F-6B61EE5736FB}"/>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3" name="Google Shape;1007;p33">
              <a:extLst>
                <a:ext uri="{FF2B5EF4-FFF2-40B4-BE49-F238E27FC236}">
                  <a16:creationId xmlns:a16="http://schemas.microsoft.com/office/drawing/2014/main" xmlns="" id="{37AB9D3C-0A97-45C0-84FD-1759BBE49E2B}"/>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4" name="Google Shape;1008;p33">
              <a:extLst>
                <a:ext uri="{FF2B5EF4-FFF2-40B4-BE49-F238E27FC236}">
                  <a16:creationId xmlns:a16="http://schemas.microsoft.com/office/drawing/2014/main" xmlns="" id="{C31F035A-00AF-49FD-BE90-FBA5C14954ED}"/>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5" name="Google Shape;1009;p33">
              <a:extLst>
                <a:ext uri="{FF2B5EF4-FFF2-40B4-BE49-F238E27FC236}">
                  <a16:creationId xmlns:a16="http://schemas.microsoft.com/office/drawing/2014/main" xmlns="" id="{7663EBB2-5B0D-4659-B6FD-4B38158E509E}"/>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6" name="Google Shape;1010;p33">
              <a:extLst>
                <a:ext uri="{FF2B5EF4-FFF2-40B4-BE49-F238E27FC236}">
                  <a16:creationId xmlns:a16="http://schemas.microsoft.com/office/drawing/2014/main" xmlns="" id="{2746B59B-6750-4AEF-9798-35268165C3BD}"/>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7" name="Google Shape;1011;p33">
              <a:extLst>
                <a:ext uri="{FF2B5EF4-FFF2-40B4-BE49-F238E27FC236}">
                  <a16:creationId xmlns:a16="http://schemas.microsoft.com/office/drawing/2014/main" xmlns="" id="{145A8424-F098-4FB3-BDB1-6D50D48AB25A}"/>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8" name="Google Shape;1012;p33">
              <a:extLst>
                <a:ext uri="{FF2B5EF4-FFF2-40B4-BE49-F238E27FC236}">
                  <a16:creationId xmlns:a16="http://schemas.microsoft.com/office/drawing/2014/main" xmlns="" id="{595E5DD4-E12A-444B-96FB-B7653C0FE309}"/>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59" name="Google Shape;1013;p33">
              <a:extLst>
                <a:ext uri="{FF2B5EF4-FFF2-40B4-BE49-F238E27FC236}">
                  <a16:creationId xmlns:a16="http://schemas.microsoft.com/office/drawing/2014/main" xmlns="" id="{60B20F5C-CB7A-4CF4-A0F1-0607B1FA7769}"/>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0" name="Google Shape;1014;p33">
              <a:extLst>
                <a:ext uri="{FF2B5EF4-FFF2-40B4-BE49-F238E27FC236}">
                  <a16:creationId xmlns:a16="http://schemas.microsoft.com/office/drawing/2014/main" xmlns="" id="{E2DD043E-C464-4033-ADAE-0A5CF1DABF09}"/>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1" name="Google Shape;1015;p33">
              <a:extLst>
                <a:ext uri="{FF2B5EF4-FFF2-40B4-BE49-F238E27FC236}">
                  <a16:creationId xmlns:a16="http://schemas.microsoft.com/office/drawing/2014/main" xmlns="" id="{829ECB39-7240-4BF3-9763-ACCDEDC437F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2" name="Google Shape;1016;p33">
              <a:extLst>
                <a:ext uri="{FF2B5EF4-FFF2-40B4-BE49-F238E27FC236}">
                  <a16:creationId xmlns:a16="http://schemas.microsoft.com/office/drawing/2014/main" xmlns="" id="{DCE1422B-6763-4AF8-AC97-269642CA6564}"/>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3" name="Google Shape;1017;p33">
              <a:extLst>
                <a:ext uri="{FF2B5EF4-FFF2-40B4-BE49-F238E27FC236}">
                  <a16:creationId xmlns:a16="http://schemas.microsoft.com/office/drawing/2014/main" xmlns="" id="{4D902924-77A5-4C43-B8F1-E272FD95ADA8}"/>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4" name="Google Shape;1018;p33">
              <a:extLst>
                <a:ext uri="{FF2B5EF4-FFF2-40B4-BE49-F238E27FC236}">
                  <a16:creationId xmlns:a16="http://schemas.microsoft.com/office/drawing/2014/main" xmlns="" id="{4DB1C5FF-4D15-481A-8779-0CA98A80DA6E}"/>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5" name="Google Shape;1019;p33">
              <a:extLst>
                <a:ext uri="{FF2B5EF4-FFF2-40B4-BE49-F238E27FC236}">
                  <a16:creationId xmlns:a16="http://schemas.microsoft.com/office/drawing/2014/main" xmlns="" id="{037ADFA1-5DD6-4C38-B471-CD7CD62BA859}"/>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6" name="Google Shape;1020;p33">
              <a:extLst>
                <a:ext uri="{FF2B5EF4-FFF2-40B4-BE49-F238E27FC236}">
                  <a16:creationId xmlns:a16="http://schemas.microsoft.com/office/drawing/2014/main" xmlns="" id="{584FA69D-D072-4118-93AB-01FF35B567C4}"/>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7" name="Google Shape;1021;p33">
              <a:extLst>
                <a:ext uri="{FF2B5EF4-FFF2-40B4-BE49-F238E27FC236}">
                  <a16:creationId xmlns:a16="http://schemas.microsoft.com/office/drawing/2014/main" xmlns="" id="{647BC78F-5B26-463A-ABA6-8B27C8C9AE3D}"/>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8" name="Google Shape;1022;p33">
              <a:extLst>
                <a:ext uri="{FF2B5EF4-FFF2-40B4-BE49-F238E27FC236}">
                  <a16:creationId xmlns:a16="http://schemas.microsoft.com/office/drawing/2014/main" xmlns="" id="{2BA0D5B4-D5BC-4C72-9C06-BD6789D9AB28}"/>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69" name="Google Shape;1023;p33">
              <a:extLst>
                <a:ext uri="{FF2B5EF4-FFF2-40B4-BE49-F238E27FC236}">
                  <a16:creationId xmlns:a16="http://schemas.microsoft.com/office/drawing/2014/main" xmlns="" id="{2F408741-A428-4AE4-9444-AEA92A116E7B}"/>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70" name="Google Shape;1024;p33">
              <a:extLst>
                <a:ext uri="{FF2B5EF4-FFF2-40B4-BE49-F238E27FC236}">
                  <a16:creationId xmlns:a16="http://schemas.microsoft.com/office/drawing/2014/main" xmlns="" id="{126F9702-247D-430C-8D06-2AFAEC394536}"/>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71" name="Google Shape;1025;p33">
              <a:extLst>
                <a:ext uri="{FF2B5EF4-FFF2-40B4-BE49-F238E27FC236}">
                  <a16:creationId xmlns:a16="http://schemas.microsoft.com/office/drawing/2014/main" xmlns="" id="{B181EADB-99C4-4876-A73B-9C43C9C3D920}"/>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72" name="Google Shape;1026;p33">
              <a:extLst>
                <a:ext uri="{FF2B5EF4-FFF2-40B4-BE49-F238E27FC236}">
                  <a16:creationId xmlns:a16="http://schemas.microsoft.com/office/drawing/2014/main" xmlns="" id="{87E896BE-893A-4027-A0A8-D31608F53292}"/>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73" name="Google Shape;1027;p33">
              <a:extLst>
                <a:ext uri="{FF2B5EF4-FFF2-40B4-BE49-F238E27FC236}">
                  <a16:creationId xmlns:a16="http://schemas.microsoft.com/office/drawing/2014/main" xmlns="" id="{0EFCF502-FC21-4DB5-A8D5-2487C5BF2879}"/>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spTree>
    <p:extLst>
      <p:ext uri="{BB962C8B-B14F-4D97-AF65-F5344CB8AC3E}">
        <p14:creationId xmlns:p14="http://schemas.microsoft.com/office/powerpoint/2010/main" val="767847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4" name="ZoneTexte 3">
            <a:extLst>
              <a:ext uri="{FF2B5EF4-FFF2-40B4-BE49-F238E27FC236}">
                <a16:creationId xmlns:a16="http://schemas.microsoft.com/office/drawing/2014/main" xmlns="" id="{D003147D-D43A-4801-BEEA-E431DC1AF618}"/>
              </a:ext>
            </a:extLst>
          </p:cNvPr>
          <p:cNvSpPr txBox="1"/>
          <p:nvPr/>
        </p:nvSpPr>
        <p:spPr>
          <a:xfrm>
            <a:off x="2814637" y="4019550"/>
            <a:ext cx="4038600" cy="304800"/>
          </a:xfrm>
          <a:prstGeom prst="rect">
            <a:avLst/>
          </a:prstGeom>
          <a:noFill/>
        </p:spPr>
        <p:txBody>
          <a:bodyPr wrap="square" rtlCol="0">
            <a:spAutoFit/>
          </a:bodyPr>
          <a:lstStyle/>
          <a:p>
            <a:endParaRPr lang="fr-FR" dirty="0"/>
          </a:p>
        </p:txBody>
      </p:sp>
      <p:pic>
        <p:nvPicPr>
          <p:cNvPr id="5" name="Picture 3734">
            <a:extLst>
              <a:ext uri="{FF2B5EF4-FFF2-40B4-BE49-F238E27FC236}">
                <a16:creationId xmlns:a16="http://schemas.microsoft.com/office/drawing/2014/main" xmlns="" id="{08A61542-58D8-47E0-81E6-43F87128B570}"/>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409700" y="1047750"/>
            <a:ext cx="6324600" cy="3352800"/>
          </a:xfrm>
          <a:prstGeom prst="rect">
            <a:avLst/>
          </a:prstGeom>
        </p:spPr>
      </p:pic>
      <p:sp>
        <p:nvSpPr>
          <p:cNvPr id="2" name="Rectangle 1">
            <a:extLst>
              <a:ext uri="{FF2B5EF4-FFF2-40B4-BE49-F238E27FC236}">
                <a16:creationId xmlns:a16="http://schemas.microsoft.com/office/drawing/2014/main" xmlns="" id="{A98D3F40-FAEF-46A9-B8CF-4D7CA1B0C8B5}"/>
              </a:ext>
            </a:extLst>
          </p:cNvPr>
          <p:cNvSpPr/>
          <p:nvPr/>
        </p:nvSpPr>
        <p:spPr>
          <a:xfrm>
            <a:off x="2889488" y="4476750"/>
            <a:ext cx="3365024" cy="344966"/>
          </a:xfrm>
          <a:prstGeom prst="rect">
            <a:avLst/>
          </a:prstGeom>
        </p:spPr>
        <p:txBody>
          <a:bodyPr wrap="none">
            <a:spAutoFit/>
          </a:bodyPr>
          <a:lstStyle/>
          <a:p>
            <a:pPr marL="5715" indent="-6350" algn="just">
              <a:lnSpc>
                <a:spcPct val="127000"/>
              </a:lnSpc>
              <a:spcAft>
                <a:spcPts val="245"/>
              </a:spcAft>
            </a:pPr>
            <a:r>
              <a:rPr lang="fr-FR" dirty="0">
                <a:latin typeface="Corbel" panose="020B0503020204020204" pitchFamily="34" charset="0"/>
                <a:ea typeface="Calibri" panose="020F0502020204030204" pitchFamily="34" charset="0"/>
              </a:rPr>
              <a:t>Partie du programme téléversé dans le TFT</a:t>
            </a:r>
          </a:p>
        </p:txBody>
      </p:sp>
    </p:spTree>
    <p:extLst>
      <p:ext uri="{BB962C8B-B14F-4D97-AF65-F5344CB8AC3E}">
        <p14:creationId xmlns:p14="http://schemas.microsoft.com/office/powerpoint/2010/main" val="1912845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5" name="Google Shape;2441;p77">
            <a:extLst>
              <a:ext uri="{FF2B5EF4-FFF2-40B4-BE49-F238E27FC236}">
                <a16:creationId xmlns:a16="http://schemas.microsoft.com/office/drawing/2014/main" xmlns="" id="{1E811D25-F698-4395-9A9D-74E3E66AC682}"/>
              </a:ext>
            </a:extLst>
          </p:cNvPr>
          <p:cNvSpPr txBox="1">
            <a:spLocks/>
          </p:cNvSpPr>
          <p:nvPr/>
        </p:nvSpPr>
        <p:spPr>
          <a:xfrm>
            <a:off x="228600" y="171450"/>
            <a:ext cx="3147300" cy="5451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1pPr>
            <a:lvl2pPr marR="0" lvl="1"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2pPr>
            <a:lvl3pPr marR="0" lvl="2"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3pPr>
            <a:lvl4pPr marR="0" lvl="3"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4pPr>
            <a:lvl5pPr marR="0" lvl="4"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5pPr>
            <a:lvl6pPr marR="0" lvl="5"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6pPr>
            <a:lvl7pPr marR="0" lvl="6"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7pPr>
            <a:lvl8pPr marR="0" lvl="7"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8pPr>
            <a:lvl9pPr marR="0" lvl="8" algn="l" rtl="0">
              <a:lnSpc>
                <a:spcPct val="80000"/>
              </a:lnSpc>
              <a:spcBef>
                <a:spcPts val="0"/>
              </a:spcBef>
              <a:spcAft>
                <a:spcPts val="0"/>
              </a:spcAft>
              <a:buClr>
                <a:schemeClr val="dk1"/>
              </a:buClr>
              <a:buSzPts val="3600"/>
              <a:buFont typeface="Barlow Condensed"/>
              <a:buNone/>
              <a:defRPr sz="3600" b="0" i="0" u="none" strike="noStrike" cap="none">
                <a:solidFill>
                  <a:schemeClr val="dk1"/>
                </a:solidFill>
                <a:latin typeface="Barlow Condensed"/>
                <a:ea typeface="Barlow Condensed"/>
                <a:cs typeface="Barlow Condensed"/>
                <a:sym typeface="Barlow Condensed"/>
              </a:defRPr>
            </a:lvl9pPr>
          </a:lstStyle>
          <a:p>
            <a:r>
              <a:rPr lang="fr-FR" sz="3000" dirty="0">
                <a:latin typeface="Corbel" panose="020B0503020204020204" pitchFamily="34" charset="0"/>
              </a:rPr>
              <a:t>Résultat</a:t>
            </a:r>
          </a:p>
        </p:txBody>
      </p:sp>
      <p:sp>
        <p:nvSpPr>
          <p:cNvPr id="9" name="Google Shape;2441;p77">
            <a:extLst>
              <a:ext uri="{FF2B5EF4-FFF2-40B4-BE49-F238E27FC236}">
                <a16:creationId xmlns:a16="http://schemas.microsoft.com/office/drawing/2014/main" xmlns="" id="{66E90E47-8D00-4CD8-9867-6C437CC66D52}"/>
              </a:ext>
            </a:extLst>
          </p:cNvPr>
          <p:cNvSpPr txBox="1">
            <a:spLocks/>
          </p:cNvSpPr>
          <p:nvPr/>
        </p:nvSpPr>
        <p:spPr>
          <a:xfrm>
            <a:off x="2667000" y="4324350"/>
            <a:ext cx="4548900" cy="5451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200"/>
              <a:buFont typeface="Barlow Condensed SemiBold"/>
              <a:buNone/>
              <a:defRPr sz="42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r>
              <a:rPr lang="fr-FR" sz="1400" dirty="0">
                <a:solidFill>
                  <a:schemeClr val="tx1">
                    <a:lumMod val="50000"/>
                  </a:schemeClr>
                </a:solidFill>
                <a:latin typeface="Corbel" panose="020B0503020204020204" pitchFamily="34" charset="0"/>
              </a:rPr>
              <a:t>Prototype de suspension intelligente et de scan routière</a:t>
            </a:r>
          </a:p>
        </p:txBody>
      </p:sp>
      <p:pic>
        <p:nvPicPr>
          <p:cNvPr id="1026" name="Picture 2" descr="Aucune description disponible.">
            <a:extLst>
              <a:ext uri="{FF2B5EF4-FFF2-40B4-BE49-F238E27FC236}">
                <a16:creationId xmlns:a16="http://schemas.microsoft.com/office/drawing/2014/main" xmlns="" id="{94B9DBF1-E584-4F14-8EDC-6F0F8F846D4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45419" y="590550"/>
            <a:ext cx="5695984" cy="383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71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33"/>
          <p:cNvSpPr txBox="1">
            <a:spLocks noGrp="1"/>
          </p:cNvSpPr>
          <p:nvPr>
            <p:ph type="ctrTitle"/>
          </p:nvPr>
        </p:nvSpPr>
        <p:spPr>
          <a:xfrm>
            <a:off x="889833" y="172508"/>
            <a:ext cx="75618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dirty="0">
                <a:latin typeface="Corbel" panose="020B0503020204020204" pitchFamily="34" charset="0"/>
              </a:rPr>
              <a:t>Introduction</a:t>
            </a:r>
            <a:endParaRPr dirty="0">
              <a:latin typeface="Corbel" panose="020B0503020204020204" pitchFamily="34" charset="0"/>
            </a:endParaRPr>
          </a:p>
        </p:txBody>
      </p:sp>
      <p:grpSp>
        <p:nvGrpSpPr>
          <p:cNvPr id="1005" name="Google Shape;1005;p33"/>
          <p:cNvGrpSpPr/>
          <p:nvPr/>
        </p:nvGrpSpPr>
        <p:grpSpPr>
          <a:xfrm rot="-5400000" flipH="1">
            <a:off x="665620" y="-693070"/>
            <a:ext cx="877851" cy="2209091"/>
            <a:chOff x="-26858" y="-227337"/>
            <a:chExt cx="1093215" cy="2757917"/>
          </a:xfrm>
        </p:grpSpPr>
        <p:sp>
          <p:nvSpPr>
            <p:cNvPr id="1006" name="Google Shape;1006;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7" name="Google Shape;100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8" name="Google Shape;1008;p3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09" name="Google Shape;1009;p3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0" name="Google Shape;1010;p3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1" name="Google Shape;1011;p3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2" name="Google Shape;1012;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3" name="Google Shape;1013;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4" name="Google Shape;1014;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5" name="Google Shape;1015;p3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6" name="Google Shape;1016;p3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7" name="Google Shape;101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8" name="Google Shape;1018;p3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19" name="Google Shape;1019;p3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0" name="Google Shape;1020;p3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1" name="Google Shape;1021;p3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2" name="Google Shape;1022;p3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3" name="Google Shape;1023;p3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4" name="Google Shape;1024;p3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5" name="Google Shape;1025;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6" name="Google Shape;1026;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sp>
          <p:nvSpPr>
            <p:cNvPr id="1027" name="Google Shape;1027;p3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anose="020B0503020204020204" pitchFamily="34" charset="0"/>
              </a:endParaRPr>
            </a:p>
          </p:txBody>
        </p:sp>
      </p:grpSp>
      <p:pic>
        <p:nvPicPr>
          <p:cNvPr id="53" name="Image 52">
            <a:extLst>
              <a:ext uri="{FF2B5EF4-FFF2-40B4-BE49-F238E27FC236}">
                <a16:creationId xmlns:a16="http://schemas.microsoft.com/office/drawing/2014/main" xmlns="" id="{160E69A4-9B4F-457B-A726-183DCB7BEDE7}"/>
              </a:ext>
            </a:extLst>
          </p:cNvPr>
          <p:cNvPicPr>
            <a:picLocks noChangeAspect="1"/>
          </p:cNvPicPr>
          <p:nvPr/>
        </p:nvPicPr>
        <p:blipFill>
          <a:blip r:embed="rId3"/>
          <a:stretch>
            <a:fillRect/>
          </a:stretch>
        </p:blipFill>
        <p:spPr>
          <a:xfrm>
            <a:off x="5322277" y="832205"/>
            <a:ext cx="2842865" cy="1440572"/>
          </a:xfrm>
          <a:prstGeom prst="round2DiagRect">
            <a:avLst>
              <a:gd name="adj1" fmla="val 48576"/>
              <a:gd name="adj2" fmla="val 0"/>
            </a:avLst>
          </a:prstGeom>
          <a:ln w="88900" cap="sq">
            <a:noFill/>
            <a:miter lim="800000"/>
          </a:ln>
          <a:effectLst>
            <a:outerShdw blurRad="254000" algn="tl" rotWithShape="0">
              <a:srgbClr val="000000">
                <a:alpha val="43000"/>
              </a:srgbClr>
            </a:outerShdw>
          </a:effectLst>
        </p:spPr>
      </p:pic>
      <p:pic>
        <p:nvPicPr>
          <p:cNvPr id="54" name="Image 53">
            <a:extLst>
              <a:ext uri="{FF2B5EF4-FFF2-40B4-BE49-F238E27FC236}">
                <a16:creationId xmlns:a16="http://schemas.microsoft.com/office/drawing/2014/main" xmlns="" id="{C87ED644-75BB-45A2-A51B-A8F119D0A573}"/>
              </a:ext>
            </a:extLst>
          </p:cNvPr>
          <p:cNvPicPr>
            <a:picLocks noChangeAspect="1"/>
          </p:cNvPicPr>
          <p:nvPr/>
        </p:nvPicPr>
        <p:blipFill>
          <a:blip r:embed="rId4"/>
          <a:stretch>
            <a:fillRect/>
          </a:stretch>
        </p:blipFill>
        <p:spPr>
          <a:xfrm>
            <a:off x="1231864" y="3208964"/>
            <a:ext cx="2619007" cy="1545536"/>
          </a:xfrm>
          <a:prstGeom prst="round2DiagRect">
            <a:avLst>
              <a:gd name="adj1" fmla="val 40255"/>
              <a:gd name="adj2" fmla="val 0"/>
            </a:avLst>
          </a:prstGeom>
          <a:ln w="88900" cap="sq">
            <a:noFill/>
            <a:miter lim="800000"/>
          </a:ln>
          <a:effectLst>
            <a:outerShdw blurRad="254000" algn="tl" rotWithShape="0">
              <a:srgbClr val="000000">
                <a:alpha val="43000"/>
              </a:srgbClr>
            </a:outerShdw>
          </a:effectLst>
        </p:spPr>
      </p:pic>
      <p:pic>
        <p:nvPicPr>
          <p:cNvPr id="55" name="Image 54">
            <a:extLst>
              <a:ext uri="{FF2B5EF4-FFF2-40B4-BE49-F238E27FC236}">
                <a16:creationId xmlns:a16="http://schemas.microsoft.com/office/drawing/2014/main" xmlns="" id="{9C3ABFE8-50AC-485A-BFA6-65891D8F7B4A}"/>
              </a:ext>
            </a:extLst>
          </p:cNvPr>
          <p:cNvPicPr>
            <a:picLocks noChangeAspect="1"/>
          </p:cNvPicPr>
          <p:nvPr/>
        </p:nvPicPr>
        <p:blipFill>
          <a:blip r:embed="rId5"/>
          <a:stretch>
            <a:fillRect/>
          </a:stretch>
        </p:blipFill>
        <p:spPr>
          <a:xfrm>
            <a:off x="5398477" y="3141897"/>
            <a:ext cx="2766665" cy="1606187"/>
          </a:xfrm>
          <a:prstGeom prst="round2DiagRect">
            <a:avLst>
              <a:gd name="adj1" fmla="val 0"/>
              <a:gd name="adj2" fmla="val 47482"/>
            </a:avLst>
          </a:prstGeom>
          <a:ln w="88900" cap="sq">
            <a:noFill/>
            <a:miter lim="800000"/>
          </a:ln>
          <a:effectLst>
            <a:outerShdw blurRad="254000" algn="tl" rotWithShape="0">
              <a:srgbClr val="000000">
                <a:alpha val="43000"/>
              </a:srgbClr>
            </a:outerShdw>
          </a:effectLst>
        </p:spPr>
      </p:pic>
      <p:pic>
        <p:nvPicPr>
          <p:cNvPr id="56" name="Image 55">
            <a:extLst>
              <a:ext uri="{FF2B5EF4-FFF2-40B4-BE49-F238E27FC236}">
                <a16:creationId xmlns:a16="http://schemas.microsoft.com/office/drawing/2014/main" xmlns="" id="{E726C9C1-36DC-4DE3-BD57-87AAC394ABF4}"/>
              </a:ext>
            </a:extLst>
          </p:cNvPr>
          <p:cNvPicPr>
            <a:picLocks noChangeAspect="1"/>
          </p:cNvPicPr>
          <p:nvPr/>
        </p:nvPicPr>
        <p:blipFill>
          <a:blip r:embed="rId6"/>
          <a:stretch>
            <a:fillRect/>
          </a:stretch>
        </p:blipFill>
        <p:spPr>
          <a:xfrm>
            <a:off x="1169299" y="850401"/>
            <a:ext cx="2669249" cy="1478939"/>
          </a:xfrm>
          <a:prstGeom prst="round2DiagRect">
            <a:avLst>
              <a:gd name="adj1" fmla="val 0"/>
              <a:gd name="adj2" fmla="val 50000"/>
            </a:avLst>
          </a:prstGeom>
          <a:ln w="88900" cap="sq">
            <a:noFill/>
            <a:miter lim="800000"/>
          </a:ln>
          <a:effectLst>
            <a:outerShdw blurRad="254000" algn="tl" rotWithShape="0">
              <a:srgbClr val="000000">
                <a:alpha val="43000"/>
              </a:srgbClr>
            </a:outerShdw>
          </a:effectLst>
        </p:spPr>
      </p:pic>
      <p:sp>
        <p:nvSpPr>
          <p:cNvPr id="59" name="Google Shape;980;p33"/>
          <p:cNvSpPr/>
          <p:nvPr/>
        </p:nvSpPr>
        <p:spPr>
          <a:xfrm>
            <a:off x="3722077" y="1953023"/>
            <a:ext cx="1735072" cy="1646700"/>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lt1"/>
              </a:solidFill>
              <a:latin typeface="Corbel" panose="020B0503020204020204" pitchFamily="34" charset="0"/>
              <a:ea typeface="Barlow Condensed SemiBold"/>
              <a:cs typeface="Barlow Condensed SemiBold"/>
              <a:sym typeface="Barlow Condensed SemiBold"/>
            </a:endParaRPr>
          </a:p>
        </p:txBody>
      </p:sp>
      <p:sp>
        <p:nvSpPr>
          <p:cNvPr id="60" name="Google Shape;980;p33"/>
          <p:cNvSpPr/>
          <p:nvPr/>
        </p:nvSpPr>
        <p:spPr>
          <a:xfrm>
            <a:off x="3577769" y="2119715"/>
            <a:ext cx="2023688" cy="1327328"/>
          </a:xfrm>
          <a:prstGeom prst="ellipse">
            <a:avLst/>
          </a:pr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lvl="0" algn="just"/>
            <a:endParaRPr dirty="0">
              <a:solidFill>
                <a:schemeClr val="lt1"/>
              </a:solidFill>
              <a:latin typeface="Corbel" panose="020B0503020204020204" pitchFamily="34" charset="0"/>
              <a:ea typeface="Barlow Condensed SemiBold"/>
              <a:cs typeface="Barlow Condensed SemiBold"/>
              <a:sym typeface="Barlow Condensed SemiBold"/>
            </a:endParaRPr>
          </a:p>
        </p:txBody>
      </p:sp>
      <p:sp>
        <p:nvSpPr>
          <p:cNvPr id="61" name="ZoneTexte 60">
            <a:extLst>
              <a:ext uri="{FF2B5EF4-FFF2-40B4-BE49-F238E27FC236}">
                <a16:creationId xmlns:a16="http://schemas.microsoft.com/office/drawing/2014/main" xmlns="" id="{B0812864-1FB3-4068-9ACA-04431D8EC7CA}"/>
              </a:ext>
            </a:extLst>
          </p:cNvPr>
          <p:cNvSpPr txBox="1"/>
          <p:nvPr/>
        </p:nvSpPr>
        <p:spPr>
          <a:xfrm>
            <a:off x="6008078" y="4748084"/>
            <a:ext cx="2555900" cy="307777"/>
          </a:xfrm>
          <a:prstGeom prst="rect">
            <a:avLst/>
          </a:prstGeom>
          <a:noFill/>
        </p:spPr>
        <p:txBody>
          <a:bodyPr wrap="square" rtlCol="0">
            <a:spAutoFit/>
          </a:bodyPr>
          <a:lstStyle/>
          <a:p>
            <a:r>
              <a:rPr lang="fr-FR" dirty="0">
                <a:solidFill>
                  <a:schemeClr val="tx1">
                    <a:lumMod val="75000"/>
                  </a:schemeClr>
                </a:solidFill>
                <a:latin typeface="Corbel" panose="020B0503020204020204" pitchFamily="34" charset="0"/>
                <a:cs typeface="Ubuntu" panose="020B0604020202020204" charset="0"/>
              </a:rPr>
              <a:t>Les virages dangereux </a:t>
            </a:r>
          </a:p>
        </p:txBody>
      </p:sp>
      <p:sp>
        <p:nvSpPr>
          <p:cNvPr id="62" name="ZoneTexte 61">
            <a:extLst>
              <a:ext uri="{FF2B5EF4-FFF2-40B4-BE49-F238E27FC236}">
                <a16:creationId xmlns:a16="http://schemas.microsoft.com/office/drawing/2014/main" xmlns="" id="{D62CC35F-CBAB-4E4E-9EC6-BFC1139E8074}"/>
              </a:ext>
            </a:extLst>
          </p:cNvPr>
          <p:cNvSpPr txBox="1"/>
          <p:nvPr/>
        </p:nvSpPr>
        <p:spPr>
          <a:xfrm>
            <a:off x="1884986" y="2368587"/>
            <a:ext cx="1460914" cy="307777"/>
          </a:xfrm>
          <a:prstGeom prst="rect">
            <a:avLst/>
          </a:prstGeom>
          <a:noFill/>
        </p:spPr>
        <p:txBody>
          <a:bodyPr wrap="square" rtlCol="0">
            <a:spAutoFit/>
          </a:bodyPr>
          <a:lstStyle/>
          <a:p>
            <a:r>
              <a:rPr lang="fr-FR" dirty="0">
                <a:solidFill>
                  <a:schemeClr val="tx1">
                    <a:lumMod val="75000"/>
                  </a:schemeClr>
                </a:solidFill>
                <a:latin typeface="Corbel" panose="020B0503020204020204" pitchFamily="34" charset="0"/>
                <a:cs typeface="Ubuntu" panose="020B0604020202020204" charset="0"/>
              </a:rPr>
              <a:t> Les obstacles  </a:t>
            </a:r>
          </a:p>
        </p:txBody>
      </p:sp>
      <p:sp>
        <p:nvSpPr>
          <p:cNvPr id="63" name="ZoneTexte 62">
            <a:extLst>
              <a:ext uri="{FF2B5EF4-FFF2-40B4-BE49-F238E27FC236}">
                <a16:creationId xmlns:a16="http://schemas.microsoft.com/office/drawing/2014/main" xmlns="" id="{5FAE4AAB-130E-4642-9EC1-A92B5ECA09C5}"/>
              </a:ext>
            </a:extLst>
          </p:cNvPr>
          <p:cNvSpPr txBox="1"/>
          <p:nvPr/>
        </p:nvSpPr>
        <p:spPr>
          <a:xfrm>
            <a:off x="1452264" y="4773989"/>
            <a:ext cx="3024963" cy="307777"/>
          </a:xfrm>
          <a:prstGeom prst="rect">
            <a:avLst/>
          </a:prstGeom>
          <a:noFill/>
        </p:spPr>
        <p:txBody>
          <a:bodyPr wrap="square" rtlCol="0">
            <a:spAutoFit/>
          </a:bodyPr>
          <a:lstStyle/>
          <a:p>
            <a:r>
              <a:rPr lang="fr-FR" dirty="0">
                <a:solidFill>
                  <a:schemeClr val="tx1">
                    <a:lumMod val="75000"/>
                  </a:schemeClr>
                </a:solidFill>
                <a:latin typeface="Corbel" panose="020B0503020204020204" pitchFamily="34" charset="0"/>
                <a:cs typeface="Ubuntu" panose="020B0604020202020204" charset="0"/>
              </a:rPr>
              <a:t>La mauvaise infrastructure</a:t>
            </a:r>
          </a:p>
        </p:txBody>
      </p:sp>
      <p:sp>
        <p:nvSpPr>
          <p:cNvPr id="64" name="ZoneTexte 63">
            <a:extLst>
              <a:ext uri="{FF2B5EF4-FFF2-40B4-BE49-F238E27FC236}">
                <a16:creationId xmlns:a16="http://schemas.microsoft.com/office/drawing/2014/main" xmlns="" id="{1A26A06E-2DDC-4FC3-AF7E-8C7A1C266E77}"/>
              </a:ext>
            </a:extLst>
          </p:cNvPr>
          <p:cNvSpPr txBox="1"/>
          <p:nvPr/>
        </p:nvSpPr>
        <p:spPr>
          <a:xfrm>
            <a:off x="6066634" y="2368587"/>
            <a:ext cx="1354150" cy="307777"/>
          </a:xfrm>
          <a:prstGeom prst="rect">
            <a:avLst/>
          </a:prstGeom>
          <a:noFill/>
        </p:spPr>
        <p:txBody>
          <a:bodyPr wrap="square" rtlCol="0">
            <a:spAutoFit/>
          </a:bodyPr>
          <a:lstStyle/>
          <a:p>
            <a:r>
              <a:rPr lang="fr-FR" dirty="0">
                <a:solidFill>
                  <a:schemeClr val="tx1">
                    <a:lumMod val="75000"/>
                  </a:schemeClr>
                </a:solidFill>
                <a:latin typeface="Corbel" panose="020B0503020204020204" pitchFamily="34" charset="0"/>
                <a:cs typeface="Ubuntu" panose="020B0604020202020204" charset="0"/>
              </a:rPr>
              <a:t>Les dos d’âne</a:t>
            </a:r>
          </a:p>
        </p:txBody>
      </p:sp>
      <p:sp>
        <p:nvSpPr>
          <p:cNvPr id="2" name="ZoneTexte 1">
            <a:extLst>
              <a:ext uri="{FF2B5EF4-FFF2-40B4-BE49-F238E27FC236}">
                <a16:creationId xmlns:a16="http://schemas.microsoft.com/office/drawing/2014/main" xmlns="" id="{917D4E5E-A7FF-4DDC-A8B8-CA2E1D8C35AE}"/>
              </a:ext>
            </a:extLst>
          </p:cNvPr>
          <p:cNvSpPr txBox="1"/>
          <p:nvPr/>
        </p:nvSpPr>
        <p:spPr>
          <a:xfrm>
            <a:off x="3492231" y="2421292"/>
            <a:ext cx="2194764" cy="954107"/>
          </a:xfrm>
          <a:prstGeom prst="rect">
            <a:avLst/>
          </a:prstGeom>
          <a:noFill/>
        </p:spPr>
        <p:txBody>
          <a:bodyPr wrap="square" rtlCol="0">
            <a:spAutoFit/>
          </a:bodyPr>
          <a:lstStyle/>
          <a:p>
            <a:pPr algn="ctr"/>
            <a:r>
              <a:rPr lang="fr-FR" b="1" dirty="0">
                <a:latin typeface="Corbel" panose="020B0503020204020204" pitchFamily="34" charset="0"/>
              </a:rPr>
              <a:t>Les déclencheurs d'accidents </a:t>
            </a:r>
            <a:r>
              <a:rPr lang="fr-FR" b="1" dirty="0" err="1">
                <a:latin typeface="Corbel" panose="020B0503020204020204" pitchFamily="34" charset="0"/>
              </a:rPr>
              <a:t>infrastructuraux</a:t>
            </a:r>
            <a:r>
              <a:rPr lang="fr-FR" b="1" dirty="0">
                <a:solidFill>
                  <a:schemeClr val="lt1"/>
                </a:solidFill>
                <a:latin typeface="Corbel" panose="020B0503020204020204" pitchFamily="34" charset="0"/>
                <a:ea typeface="Barlow Condensed SemiBold"/>
                <a:cs typeface="Barlow Condensed SemiBold"/>
                <a:sym typeface="Barlow Condensed SemiBold"/>
              </a:rPr>
              <a:t> </a:t>
            </a:r>
          </a:p>
          <a:p>
            <a:endParaRPr lang="fr-FR" dirty="0"/>
          </a:p>
        </p:txBody>
      </p:sp>
    </p:spTree>
    <p:extLst>
      <p:ext uri="{BB962C8B-B14F-4D97-AF65-F5344CB8AC3E}">
        <p14:creationId xmlns:p14="http://schemas.microsoft.com/office/powerpoint/2010/main" val="33373645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grpSp>
        <p:nvGrpSpPr>
          <p:cNvPr id="6" name="Google Shape;925;p32">
            <a:extLst>
              <a:ext uri="{FF2B5EF4-FFF2-40B4-BE49-F238E27FC236}">
                <a16:creationId xmlns:a16="http://schemas.microsoft.com/office/drawing/2014/main" xmlns="" id="{E186A0B4-CC37-42CA-9E13-FBEC8A158949}"/>
              </a:ext>
            </a:extLst>
          </p:cNvPr>
          <p:cNvGrpSpPr/>
          <p:nvPr/>
        </p:nvGrpSpPr>
        <p:grpSpPr>
          <a:xfrm rot="5400000">
            <a:off x="7600529" y="-665620"/>
            <a:ext cx="877851" cy="2209091"/>
            <a:chOff x="-26858" y="-227337"/>
            <a:chExt cx="1093215" cy="2757917"/>
          </a:xfrm>
        </p:grpSpPr>
        <p:sp>
          <p:nvSpPr>
            <p:cNvPr id="7" name="Google Shape;926;p32">
              <a:extLst>
                <a:ext uri="{FF2B5EF4-FFF2-40B4-BE49-F238E27FC236}">
                  <a16:creationId xmlns:a16="http://schemas.microsoft.com/office/drawing/2014/main" xmlns="" id="{29D8A304-5E0E-4971-84CC-BCCADC6805DF}"/>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8" name="Google Shape;927;p32">
              <a:extLst>
                <a:ext uri="{FF2B5EF4-FFF2-40B4-BE49-F238E27FC236}">
                  <a16:creationId xmlns:a16="http://schemas.microsoft.com/office/drawing/2014/main" xmlns="" id="{AFC851BD-62D5-4F77-8D71-1CE15E0C110D}"/>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 name="Google Shape;928;p32">
              <a:extLst>
                <a:ext uri="{FF2B5EF4-FFF2-40B4-BE49-F238E27FC236}">
                  <a16:creationId xmlns:a16="http://schemas.microsoft.com/office/drawing/2014/main" xmlns="" id="{9B3D5519-B81D-41FA-BD00-810CB5E05BAB}"/>
                </a:ext>
              </a:extLst>
            </p:cNvPr>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0" name="Google Shape;929;p32">
              <a:extLst>
                <a:ext uri="{FF2B5EF4-FFF2-40B4-BE49-F238E27FC236}">
                  <a16:creationId xmlns:a16="http://schemas.microsoft.com/office/drawing/2014/main" xmlns="" id="{983A63B4-4B54-45B0-8F56-0D372535D8E7}"/>
                </a:ext>
              </a:extLst>
            </p:cNvPr>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1" name="Google Shape;930;p32">
              <a:extLst>
                <a:ext uri="{FF2B5EF4-FFF2-40B4-BE49-F238E27FC236}">
                  <a16:creationId xmlns:a16="http://schemas.microsoft.com/office/drawing/2014/main" xmlns="" id="{9CB2ACFE-D771-4A13-85AE-8EBFFDD1E6B4}"/>
                </a:ext>
              </a:extLst>
            </p:cNvPr>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2" name="Google Shape;931;p32">
              <a:extLst>
                <a:ext uri="{FF2B5EF4-FFF2-40B4-BE49-F238E27FC236}">
                  <a16:creationId xmlns:a16="http://schemas.microsoft.com/office/drawing/2014/main" xmlns="" id="{1681621A-5172-4527-BECA-F768B1AECF31}"/>
                </a:ext>
              </a:extLst>
            </p:cNvPr>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3" name="Google Shape;932;p32">
              <a:extLst>
                <a:ext uri="{FF2B5EF4-FFF2-40B4-BE49-F238E27FC236}">
                  <a16:creationId xmlns:a16="http://schemas.microsoft.com/office/drawing/2014/main" xmlns="" id="{22C54E07-4548-4456-A664-775C0165A167}"/>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4" name="Google Shape;933;p32">
              <a:extLst>
                <a:ext uri="{FF2B5EF4-FFF2-40B4-BE49-F238E27FC236}">
                  <a16:creationId xmlns:a16="http://schemas.microsoft.com/office/drawing/2014/main" xmlns="" id="{2F4D8350-0D8D-4530-9157-6550F5CCB43A}"/>
                </a:ext>
              </a:extLst>
            </p:cNvPr>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5" name="Google Shape;934;p32">
              <a:extLst>
                <a:ext uri="{FF2B5EF4-FFF2-40B4-BE49-F238E27FC236}">
                  <a16:creationId xmlns:a16="http://schemas.microsoft.com/office/drawing/2014/main" xmlns="" id="{E216B7CD-B91A-482F-B92E-E6CA746F65F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6" name="Google Shape;935;p32">
              <a:extLst>
                <a:ext uri="{FF2B5EF4-FFF2-40B4-BE49-F238E27FC236}">
                  <a16:creationId xmlns:a16="http://schemas.microsoft.com/office/drawing/2014/main" xmlns="" id="{75BFFB65-F827-45D0-9AA9-CCB5EB79AAD6}"/>
                </a:ext>
              </a:extLst>
            </p:cNvPr>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7" name="Google Shape;936;p32">
              <a:extLst>
                <a:ext uri="{FF2B5EF4-FFF2-40B4-BE49-F238E27FC236}">
                  <a16:creationId xmlns:a16="http://schemas.microsoft.com/office/drawing/2014/main" xmlns="" id="{88CAF0CF-9006-4BD1-B8A4-1E8D7CF80662}"/>
                </a:ext>
              </a:extLst>
            </p:cNvPr>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8" name="Google Shape;937;p32">
              <a:extLst>
                <a:ext uri="{FF2B5EF4-FFF2-40B4-BE49-F238E27FC236}">
                  <a16:creationId xmlns:a16="http://schemas.microsoft.com/office/drawing/2014/main" xmlns="" id="{971B8912-9EF8-492F-B574-8679533EE813}"/>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19" name="Google Shape;938;p32">
              <a:extLst>
                <a:ext uri="{FF2B5EF4-FFF2-40B4-BE49-F238E27FC236}">
                  <a16:creationId xmlns:a16="http://schemas.microsoft.com/office/drawing/2014/main" xmlns="" id="{ADDD641B-6767-49E8-95A9-678ECC42DEDC}"/>
                </a:ext>
              </a:extLst>
            </p:cNvPr>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0" name="Google Shape;939;p32">
              <a:extLst>
                <a:ext uri="{FF2B5EF4-FFF2-40B4-BE49-F238E27FC236}">
                  <a16:creationId xmlns:a16="http://schemas.microsoft.com/office/drawing/2014/main" xmlns="" id="{A8E4C623-A52A-48F2-B80D-AE846D3BD8BA}"/>
                </a:ext>
              </a:extLst>
            </p:cNvPr>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1" name="Google Shape;940;p32">
              <a:extLst>
                <a:ext uri="{FF2B5EF4-FFF2-40B4-BE49-F238E27FC236}">
                  <a16:creationId xmlns:a16="http://schemas.microsoft.com/office/drawing/2014/main" xmlns="" id="{850C78C6-910E-4048-8AAB-6F9BA19022E1}"/>
                </a:ext>
              </a:extLst>
            </p:cNvPr>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2" name="Google Shape;941;p32">
              <a:extLst>
                <a:ext uri="{FF2B5EF4-FFF2-40B4-BE49-F238E27FC236}">
                  <a16:creationId xmlns:a16="http://schemas.microsoft.com/office/drawing/2014/main" xmlns="" id="{5E09D1E9-87AE-4B5B-B413-DEF392B69E41}"/>
                </a:ext>
              </a:extLst>
            </p:cNvPr>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3" name="Google Shape;942;p32">
              <a:extLst>
                <a:ext uri="{FF2B5EF4-FFF2-40B4-BE49-F238E27FC236}">
                  <a16:creationId xmlns:a16="http://schemas.microsoft.com/office/drawing/2014/main" xmlns="" id="{0377707B-47AE-44F6-937B-81B5B85A7CE7}"/>
                </a:ext>
              </a:extLst>
            </p:cNvPr>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4" name="Google Shape;943;p32">
              <a:extLst>
                <a:ext uri="{FF2B5EF4-FFF2-40B4-BE49-F238E27FC236}">
                  <a16:creationId xmlns:a16="http://schemas.microsoft.com/office/drawing/2014/main" xmlns="" id="{2933B211-183A-4078-96DB-90E0DC9EFE6A}"/>
                </a:ext>
              </a:extLst>
            </p:cNvPr>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5" name="Google Shape;944;p32">
              <a:extLst>
                <a:ext uri="{FF2B5EF4-FFF2-40B4-BE49-F238E27FC236}">
                  <a16:creationId xmlns:a16="http://schemas.microsoft.com/office/drawing/2014/main" xmlns="" id="{4C1B930F-52C0-4411-A740-F76E0989B5AB}"/>
                </a:ext>
              </a:extLst>
            </p:cNvPr>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6" name="Google Shape;945;p32">
              <a:extLst>
                <a:ext uri="{FF2B5EF4-FFF2-40B4-BE49-F238E27FC236}">
                  <a16:creationId xmlns:a16="http://schemas.microsoft.com/office/drawing/2014/main" xmlns="" id="{223AA4FE-B889-4551-AB00-ABEFDB3D5081}"/>
                </a:ext>
              </a:extLst>
            </p:cNvPr>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7" name="Google Shape;946;p32">
              <a:extLst>
                <a:ext uri="{FF2B5EF4-FFF2-40B4-BE49-F238E27FC236}">
                  <a16:creationId xmlns:a16="http://schemas.microsoft.com/office/drawing/2014/main" xmlns="" id="{2D85F39E-13B1-4E05-84BE-B12A1A6766A0}"/>
                </a:ext>
              </a:extLst>
            </p:cNvPr>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28" name="Google Shape;947;p32">
              <a:extLst>
                <a:ext uri="{FF2B5EF4-FFF2-40B4-BE49-F238E27FC236}">
                  <a16:creationId xmlns:a16="http://schemas.microsoft.com/office/drawing/2014/main" xmlns="" id="{1E66E4A1-FCAC-42BC-B052-861FDC025DEB}"/>
                </a:ext>
              </a:extLst>
            </p:cNvPr>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29" name="ZoneTexte 28">
            <a:extLst>
              <a:ext uri="{FF2B5EF4-FFF2-40B4-BE49-F238E27FC236}">
                <a16:creationId xmlns:a16="http://schemas.microsoft.com/office/drawing/2014/main" xmlns="" id="{D0C5FE57-5713-4130-B05A-86EEECC11DB6}"/>
              </a:ext>
            </a:extLst>
          </p:cNvPr>
          <p:cNvSpPr txBox="1"/>
          <p:nvPr/>
        </p:nvSpPr>
        <p:spPr>
          <a:xfrm>
            <a:off x="228600" y="285750"/>
            <a:ext cx="4724400" cy="553998"/>
          </a:xfrm>
          <a:prstGeom prst="rect">
            <a:avLst/>
          </a:prstGeom>
          <a:noFill/>
        </p:spPr>
        <p:txBody>
          <a:bodyPr wrap="square" rtlCol="0">
            <a:spAutoFit/>
          </a:bodyPr>
          <a:lstStyle/>
          <a:p>
            <a:r>
              <a:rPr lang="fr-FR" sz="3000" dirty="0">
                <a:latin typeface="Corbel" panose="020B0503020204020204" pitchFamily="34" charset="0"/>
              </a:rPr>
              <a:t>Conclusion et perspective</a:t>
            </a:r>
          </a:p>
        </p:txBody>
      </p:sp>
      <p:pic>
        <p:nvPicPr>
          <p:cNvPr id="30" name="Picture 2" descr="Suspension pilotée / amortissement adaptatif : fonctionnement / Suspension  adaptative">
            <a:extLst>
              <a:ext uri="{FF2B5EF4-FFF2-40B4-BE49-F238E27FC236}">
                <a16:creationId xmlns:a16="http://schemas.microsoft.com/office/drawing/2014/main" xmlns="" id="{8FB7670D-551C-4E4B-8E8C-1513AB87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39" y="971550"/>
            <a:ext cx="2534167" cy="33528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ow to Create a Custom Google Map with Pins">
            <a:extLst>
              <a:ext uri="{FF2B5EF4-FFF2-40B4-BE49-F238E27FC236}">
                <a16:creationId xmlns:a16="http://schemas.microsoft.com/office/drawing/2014/main" xmlns="" id="{FB29E359-B193-4A95-A695-F4C665CC4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916" y="995570"/>
            <a:ext cx="2534167" cy="3328780"/>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 32">
            <a:extLst>
              <a:ext uri="{FF2B5EF4-FFF2-40B4-BE49-F238E27FC236}">
                <a16:creationId xmlns:a16="http://schemas.microsoft.com/office/drawing/2014/main" xmlns="" id="{3831967E-65E7-450A-A6B2-297771D68614}"/>
              </a:ext>
            </a:extLst>
          </p:cNvPr>
          <p:cNvPicPr>
            <a:picLocks noChangeAspect="1"/>
          </p:cNvPicPr>
          <p:nvPr/>
        </p:nvPicPr>
        <p:blipFill>
          <a:blip r:embed="rId5"/>
          <a:stretch>
            <a:fillRect/>
          </a:stretch>
        </p:blipFill>
        <p:spPr>
          <a:xfrm>
            <a:off x="6169095" y="971550"/>
            <a:ext cx="2637913" cy="3352800"/>
          </a:xfrm>
          <a:prstGeom prst="rect">
            <a:avLst/>
          </a:prstGeom>
        </p:spPr>
      </p:pic>
      <p:sp>
        <p:nvSpPr>
          <p:cNvPr id="2" name="ZoneTexte 1">
            <a:extLst>
              <a:ext uri="{FF2B5EF4-FFF2-40B4-BE49-F238E27FC236}">
                <a16:creationId xmlns:a16="http://schemas.microsoft.com/office/drawing/2014/main" xmlns="" id="{26D92CBE-5DA3-4A7C-A5D9-258EACFECF69}"/>
              </a:ext>
            </a:extLst>
          </p:cNvPr>
          <p:cNvSpPr txBox="1"/>
          <p:nvPr/>
        </p:nvSpPr>
        <p:spPr>
          <a:xfrm>
            <a:off x="472752" y="4456152"/>
            <a:ext cx="2470139" cy="523220"/>
          </a:xfrm>
          <a:prstGeom prst="rect">
            <a:avLst/>
          </a:prstGeom>
          <a:noFill/>
        </p:spPr>
        <p:txBody>
          <a:bodyPr wrap="square" rtlCol="0">
            <a:spAutoFit/>
          </a:bodyPr>
          <a:lstStyle/>
          <a:p>
            <a:pPr algn="ctr"/>
            <a:r>
              <a:rPr lang="fr-FR" dirty="0"/>
              <a:t>Implémentation du système     dans une voiture réel</a:t>
            </a:r>
          </a:p>
        </p:txBody>
      </p:sp>
      <p:sp>
        <p:nvSpPr>
          <p:cNvPr id="34" name="ZoneTexte 33">
            <a:extLst>
              <a:ext uri="{FF2B5EF4-FFF2-40B4-BE49-F238E27FC236}">
                <a16:creationId xmlns:a16="http://schemas.microsoft.com/office/drawing/2014/main" xmlns="" id="{EECD8385-81D8-4C71-B88E-1A3E15F6D2EB}"/>
              </a:ext>
            </a:extLst>
          </p:cNvPr>
          <p:cNvSpPr txBox="1"/>
          <p:nvPr/>
        </p:nvSpPr>
        <p:spPr>
          <a:xfrm>
            <a:off x="3275099" y="4456152"/>
            <a:ext cx="2470139" cy="523220"/>
          </a:xfrm>
          <a:prstGeom prst="rect">
            <a:avLst/>
          </a:prstGeom>
          <a:noFill/>
        </p:spPr>
        <p:txBody>
          <a:bodyPr wrap="square" rtlCol="0">
            <a:spAutoFit/>
          </a:bodyPr>
          <a:lstStyle/>
          <a:p>
            <a:pPr algn="ctr"/>
            <a:r>
              <a:rPr lang="fr-FR" dirty="0"/>
              <a:t>Localisation des obstacles sur Google </a:t>
            </a:r>
            <a:r>
              <a:rPr lang="fr-FR" dirty="0" err="1"/>
              <a:t>Maps</a:t>
            </a:r>
            <a:endParaRPr lang="fr-FR" dirty="0"/>
          </a:p>
        </p:txBody>
      </p:sp>
      <p:sp>
        <p:nvSpPr>
          <p:cNvPr id="37" name="ZoneTexte 36">
            <a:extLst>
              <a:ext uri="{FF2B5EF4-FFF2-40B4-BE49-F238E27FC236}">
                <a16:creationId xmlns:a16="http://schemas.microsoft.com/office/drawing/2014/main" xmlns="" id="{754C880D-FB92-486B-B7A9-4C5BDE68A368}"/>
              </a:ext>
            </a:extLst>
          </p:cNvPr>
          <p:cNvSpPr txBox="1"/>
          <p:nvPr/>
        </p:nvSpPr>
        <p:spPr>
          <a:xfrm>
            <a:off x="6252981" y="4448581"/>
            <a:ext cx="2470139" cy="738664"/>
          </a:xfrm>
          <a:prstGeom prst="rect">
            <a:avLst/>
          </a:prstGeom>
          <a:noFill/>
        </p:spPr>
        <p:txBody>
          <a:bodyPr wrap="square" rtlCol="0">
            <a:spAutoFit/>
          </a:bodyPr>
          <a:lstStyle/>
          <a:p>
            <a:pPr algn="ctr"/>
            <a:r>
              <a:rPr lang="fr-FR" dirty="0"/>
              <a:t>La réception d’une alerte par sms de la localisation de l’accident</a:t>
            </a:r>
          </a:p>
        </p:txBody>
      </p:sp>
    </p:spTree>
    <p:extLst>
      <p:ext uri="{BB962C8B-B14F-4D97-AF65-F5344CB8AC3E}">
        <p14:creationId xmlns:p14="http://schemas.microsoft.com/office/powerpoint/2010/main" val="1628069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p75"/>
          <p:cNvSpPr txBox="1">
            <a:spLocks noGrp="1"/>
          </p:cNvSpPr>
          <p:nvPr>
            <p:ph type="title"/>
          </p:nvPr>
        </p:nvSpPr>
        <p:spPr>
          <a:xfrm>
            <a:off x="1869525" y="1705650"/>
            <a:ext cx="5405100" cy="173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latin typeface="Corbel" panose="020B0503020204020204" pitchFamily="34" charset="0"/>
              </a:rPr>
              <a:t>Merci pour votre attention</a:t>
            </a:r>
            <a:endParaRPr sz="5400" dirty="0">
              <a:latin typeface="Corbel" panose="020B05030202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73" name="Google Shape;2126;p63">
            <a:extLst>
              <a:ext uri="{FF2B5EF4-FFF2-40B4-BE49-F238E27FC236}">
                <a16:creationId xmlns:a16="http://schemas.microsoft.com/office/drawing/2014/main" xmlns="" id="{2CB3FB64-231D-40F6-B231-D7CFEFDD9583}"/>
              </a:ext>
            </a:extLst>
          </p:cNvPr>
          <p:cNvSpPr txBox="1">
            <a:spLocks/>
          </p:cNvSpPr>
          <p:nvPr/>
        </p:nvSpPr>
        <p:spPr>
          <a:xfrm>
            <a:off x="582612" y="114300"/>
            <a:ext cx="3527100" cy="66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fr-FR" dirty="0">
                <a:solidFill>
                  <a:schemeClr val="tx1"/>
                </a:solidFill>
                <a:latin typeface="Corbel" panose="020B0503020204020204" pitchFamily="34" charset="0"/>
                <a:cs typeface="Ubuntu" panose="020B0604020202020204" charset="0"/>
              </a:rPr>
              <a:t>Etude de l’existant</a:t>
            </a:r>
            <a:endParaRPr lang="fr-FR" dirty="0"/>
          </a:p>
        </p:txBody>
      </p:sp>
      <p:sp>
        <p:nvSpPr>
          <p:cNvPr id="75" name="Google Shape;2128;p63">
            <a:extLst>
              <a:ext uri="{FF2B5EF4-FFF2-40B4-BE49-F238E27FC236}">
                <a16:creationId xmlns:a16="http://schemas.microsoft.com/office/drawing/2014/main" xmlns="" id="{D7F60888-E509-43D2-AE38-5C279D51DB95}"/>
              </a:ext>
            </a:extLst>
          </p:cNvPr>
          <p:cNvSpPr txBox="1">
            <a:spLocks/>
          </p:cNvSpPr>
          <p:nvPr/>
        </p:nvSpPr>
        <p:spPr>
          <a:xfrm>
            <a:off x="2438400" y="4476750"/>
            <a:ext cx="4587809" cy="83966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latin typeface="Corbel" panose="020B0503020204020204" pitchFamily="34" charset="0"/>
              </a:rPr>
              <a:t>Modélisation du système de suspension de véhicule</a:t>
            </a:r>
          </a:p>
        </p:txBody>
      </p:sp>
      <p:sp>
        <p:nvSpPr>
          <p:cNvPr id="77" name="Google Shape;1968;p54">
            <a:extLst>
              <a:ext uri="{FF2B5EF4-FFF2-40B4-BE49-F238E27FC236}">
                <a16:creationId xmlns:a16="http://schemas.microsoft.com/office/drawing/2014/main" xmlns="" id="{F7808BE8-59E7-43E5-8DF9-3E8B48FFA176}"/>
              </a:ext>
            </a:extLst>
          </p:cNvPr>
          <p:cNvSpPr/>
          <p:nvPr/>
        </p:nvSpPr>
        <p:spPr>
          <a:xfrm>
            <a:off x="6019800" y="-30773"/>
            <a:ext cx="3862100" cy="2175400"/>
          </a:xfrm>
          <a:custGeom>
            <a:avLst/>
            <a:gdLst/>
            <a:ahLst/>
            <a:cxnLst/>
            <a:rect l="l" t="t" r="r" b="b"/>
            <a:pathLst>
              <a:path w="154484" h="87016" extrusionOk="0">
                <a:moveTo>
                  <a:pt x="0" y="0"/>
                </a:moveTo>
                <a:cubicBezTo>
                  <a:pt x="6357" y="3973"/>
                  <a:pt x="25509" y="18198"/>
                  <a:pt x="38144" y="23840"/>
                </a:cubicBezTo>
                <a:cubicBezTo>
                  <a:pt x="50779" y="29482"/>
                  <a:pt x="65720" y="24714"/>
                  <a:pt x="75812" y="33853"/>
                </a:cubicBezTo>
                <a:cubicBezTo>
                  <a:pt x="85904" y="42992"/>
                  <a:pt x="87136" y="70924"/>
                  <a:pt x="98698" y="78672"/>
                </a:cubicBezTo>
                <a:cubicBezTo>
                  <a:pt x="110260" y="86420"/>
                  <a:pt x="135888" y="78950"/>
                  <a:pt x="145186" y="80341"/>
                </a:cubicBezTo>
                <a:cubicBezTo>
                  <a:pt x="154484" y="81732"/>
                  <a:pt x="152934" y="85904"/>
                  <a:pt x="154484" y="87016"/>
                </a:cubicBezTo>
              </a:path>
            </a:pathLst>
          </a:custGeom>
          <a:noFill/>
          <a:ln w="19050" cap="flat" cmpd="sng">
            <a:solidFill>
              <a:schemeClr val="dk2"/>
            </a:solidFill>
            <a:prstDash val="dash"/>
            <a:round/>
            <a:headEnd type="none" w="med" len="med"/>
            <a:tailEnd type="none" w="med" len="med"/>
          </a:ln>
        </p:spPr>
      </p:sp>
      <p:sp>
        <p:nvSpPr>
          <p:cNvPr id="78" name="Google Shape;2078;p56">
            <a:extLst>
              <a:ext uri="{FF2B5EF4-FFF2-40B4-BE49-F238E27FC236}">
                <a16:creationId xmlns:a16="http://schemas.microsoft.com/office/drawing/2014/main" xmlns="" id="{452C7B68-E37B-43DF-AD15-EBDE2A632ECB}"/>
              </a:ext>
            </a:extLst>
          </p:cNvPr>
          <p:cNvSpPr/>
          <p:nvPr/>
        </p:nvSpPr>
        <p:spPr>
          <a:xfrm>
            <a:off x="0" y="3939190"/>
            <a:ext cx="1470091" cy="1377225"/>
          </a:xfrm>
          <a:custGeom>
            <a:avLst/>
            <a:gdLst/>
            <a:ahLst/>
            <a:cxnLst/>
            <a:rect l="l" t="t" r="r" b="b"/>
            <a:pathLst>
              <a:path w="90354" h="70329" extrusionOk="0">
                <a:moveTo>
                  <a:pt x="0" y="0"/>
                </a:moveTo>
                <a:cubicBezTo>
                  <a:pt x="3735" y="2861"/>
                  <a:pt x="13510" y="13390"/>
                  <a:pt x="22410" y="17165"/>
                </a:cubicBezTo>
                <a:cubicBezTo>
                  <a:pt x="31310" y="20940"/>
                  <a:pt x="46806" y="16411"/>
                  <a:pt x="53402" y="22649"/>
                </a:cubicBezTo>
                <a:cubicBezTo>
                  <a:pt x="59998" y="28887"/>
                  <a:pt x="57574" y="48475"/>
                  <a:pt x="61984" y="54594"/>
                </a:cubicBezTo>
                <a:cubicBezTo>
                  <a:pt x="66394" y="60713"/>
                  <a:pt x="75136" y="56740"/>
                  <a:pt x="79864" y="59362"/>
                </a:cubicBezTo>
                <a:cubicBezTo>
                  <a:pt x="84592" y="61985"/>
                  <a:pt x="88606" y="68501"/>
                  <a:pt x="90354" y="70329"/>
                </a:cubicBezTo>
              </a:path>
            </a:pathLst>
          </a:custGeom>
          <a:noFill/>
          <a:ln w="19050" cap="flat" cmpd="sng">
            <a:solidFill>
              <a:schemeClr val="dk2"/>
            </a:solidFill>
            <a:prstDash val="dash"/>
            <a:round/>
            <a:headEnd type="none" w="med" len="med"/>
            <a:tailEnd type="none" w="med" len="med"/>
          </a:ln>
        </p:spPr>
      </p:sp>
      <p:pic>
        <p:nvPicPr>
          <p:cNvPr id="1026" name="Picture 2" descr="Modélisation et Commande des Systèmes Non Linéaires Modélisation et  Commande d'un Amortisseur Semi-Actif pour Quart de Véhicule">
            <a:extLst>
              <a:ext uri="{FF2B5EF4-FFF2-40B4-BE49-F238E27FC236}">
                <a16:creationId xmlns:a16="http://schemas.microsoft.com/office/drawing/2014/main" xmlns="" id="{6719EDF4-765C-4039-B644-44653A531C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62200" y="895350"/>
            <a:ext cx="5257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653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925" name="Google Shape;925;p32"/>
          <p:cNvGrpSpPr/>
          <p:nvPr/>
        </p:nvGrpSpPr>
        <p:grpSpPr>
          <a:xfrm rot="5400000">
            <a:off x="7633245" y="-693070"/>
            <a:ext cx="877851" cy="2209091"/>
            <a:chOff x="-26858" y="-227337"/>
            <a:chExt cx="1093215" cy="2757917"/>
          </a:xfrm>
        </p:grpSpPr>
        <p:sp>
          <p:nvSpPr>
            <p:cNvPr id="926" name="Google Shape;926;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7" name="Google Shape;92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8" name="Google Shape;928;p32"/>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29" name="Google Shape;929;p32"/>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0" name="Google Shape;930;p32"/>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1" name="Google Shape;931;p32"/>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2" name="Google Shape;932;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3" name="Google Shape;933;p32"/>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4" name="Google Shape;934;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5" name="Google Shape;935;p32"/>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6" name="Google Shape;936;p32"/>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7" name="Google Shape;937;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8" name="Google Shape;938;p32"/>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39" name="Google Shape;939;p32"/>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0" name="Google Shape;940;p32"/>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1" name="Google Shape;941;p32"/>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2" name="Google Shape;942;p32"/>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3" name="Google Shape;943;p32"/>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4" name="Google Shape;944;p32"/>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5" name="Google Shape;945;p32"/>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6" name="Google Shape;946;p32"/>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sp>
          <p:nvSpPr>
            <p:cNvPr id="947" name="Google Shape;947;p32"/>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orbel" pitchFamily="34" charset="0"/>
              </a:endParaRPr>
            </a:p>
          </p:txBody>
        </p:sp>
      </p:grpSp>
      <p:sp>
        <p:nvSpPr>
          <p:cNvPr id="4" name="Rectangle : coins arrondis 3">
            <a:extLst>
              <a:ext uri="{FF2B5EF4-FFF2-40B4-BE49-F238E27FC236}">
                <a16:creationId xmlns:a16="http://schemas.microsoft.com/office/drawing/2014/main" xmlns="" id="{71D776D9-D702-478A-80E3-0C640620E674}"/>
              </a:ext>
            </a:extLst>
          </p:cNvPr>
          <p:cNvSpPr/>
          <p:nvPr/>
        </p:nvSpPr>
        <p:spPr>
          <a:xfrm>
            <a:off x="2235523" y="286685"/>
            <a:ext cx="4267200" cy="58429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Connecteur droit 5">
            <a:extLst>
              <a:ext uri="{FF2B5EF4-FFF2-40B4-BE49-F238E27FC236}">
                <a16:creationId xmlns:a16="http://schemas.microsoft.com/office/drawing/2014/main" xmlns="" id="{C09EB316-673E-48CA-8AC7-F2A577AA3199}"/>
              </a:ext>
            </a:extLst>
          </p:cNvPr>
          <p:cNvCxnSpPr>
            <a:cxnSpLocks/>
          </p:cNvCxnSpPr>
          <p:nvPr/>
        </p:nvCxnSpPr>
        <p:spPr>
          <a:xfrm flipH="1">
            <a:off x="2773937" y="859015"/>
            <a:ext cx="465471" cy="429283"/>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Connecteur droit 7">
            <a:extLst>
              <a:ext uri="{FF2B5EF4-FFF2-40B4-BE49-F238E27FC236}">
                <a16:creationId xmlns:a16="http://schemas.microsoft.com/office/drawing/2014/main" xmlns="" id="{12F10C52-8755-4C32-B6AF-5092A34C7EB8}"/>
              </a:ext>
            </a:extLst>
          </p:cNvPr>
          <p:cNvCxnSpPr>
            <a:cxnSpLocks/>
          </p:cNvCxnSpPr>
          <p:nvPr/>
        </p:nvCxnSpPr>
        <p:spPr>
          <a:xfrm>
            <a:off x="5299481" y="859015"/>
            <a:ext cx="732169" cy="407998"/>
          </a:xfrm>
          <a:prstGeom prst="line">
            <a:avLst/>
          </a:prstGeom>
        </p:spPr>
        <p:style>
          <a:lnRef idx="3">
            <a:schemeClr val="accent2"/>
          </a:lnRef>
          <a:fillRef idx="0">
            <a:schemeClr val="accent2"/>
          </a:fillRef>
          <a:effectRef idx="2">
            <a:schemeClr val="accent2"/>
          </a:effectRef>
          <a:fontRef idx="minor">
            <a:schemeClr val="tx1"/>
          </a:fontRef>
        </p:style>
      </p:cxnSp>
      <p:sp>
        <p:nvSpPr>
          <p:cNvPr id="73" name="Google Shape;2271;p69">
            <a:extLst>
              <a:ext uri="{FF2B5EF4-FFF2-40B4-BE49-F238E27FC236}">
                <a16:creationId xmlns:a16="http://schemas.microsoft.com/office/drawing/2014/main" xmlns="" id="{D5DA3471-8DEA-4446-BC61-4199FF892598}"/>
              </a:ext>
            </a:extLst>
          </p:cNvPr>
          <p:cNvSpPr txBox="1"/>
          <p:nvPr/>
        </p:nvSpPr>
        <p:spPr>
          <a:xfrm>
            <a:off x="2719803" y="380695"/>
            <a:ext cx="3253294" cy="3843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dirty="0">
                <a:solidFill>
                  <a:srgbClr val="FFFFFF"/>
                </a:solidFill>
                <a:latin typeface="Corbel" panose="020B0503020204020204" pitchFamily="34" charset="0"/>
                <a:ea typeface="Barlow Condensed SemiBold"/>
                <a:cs typeface="Barlow Condensed SemiBold"/>
                <a:sym typeface="Barlow Condensed SemiBold"/>
              </a:rPr>
              <a:t>les suspensions automotives</a:t>
            </a:r>
            <a:endParaRPr sz="2000" dirty="0">
              <a:solidFill>
                <a:srgbClr val="FFFFFF"/>
              </a:solidFill>
              <a:latin typeface="Corbel" panose="020B0503020204020204" pitchFamily="34" charset="0"/>
              <a:ea typeface="Barlow Condensed SemiBold"/>
              <a:cs typeface="Barlow Condensed SemiBold"/>
              <a:sym typeface="Barlow Condensed SemiBold"/>
            </a:endParaRPr>
          </a:p>
        </p:txBody>
      </p:sp>
      <p:sp>
        <p:nvSpPr>
          <p:cNvPr id="11" name="Organigramme : Alternative 10">
            <a:extLst>
              <a:ext uri="{FF2B5EF4-FFF2-40B4-BE49-F238E27FC236}">
                <a16:creationId xmlns:a16="http://schemas.microsoft.com/office/drawing/2014/main" xmlns="" id="{612450EB-C753-4BB9-8838-D38BABAE6FCA}"/>
              </a:ext>
            </a:extLst>
          </p:cNvPr>
          <p:cNvSpPr/>
          <p:nvPr/>
        </p:nvSpPr>
        <p:spPr>
          <a:xfrm>
            <a:off x="689506" y="1267013"/>
            <a:ext cx="3305779" cy="31242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Organigramme : Alternative 75">
            <a:extLst>
              <a:ext uri="{FF2B5EF4-FFF2-40B4-BE49-F238E27FC236}">
                <a16:creationId xmlns:a16="http://schemas.microsoft.com/office/drawing/2014/main" xmlns="" id="{C742BDE7-6A1F-4B6A-ABF1-116A42B59FED}"/>
              </a:ext>
            </a:extLst>
          </p:cNvPr>
          <p:cNvSpPr/>
          <p:nvPr/>
        </p:nvSpPr>
        <p:spPr>
          <a:xfrm>
            <a:off x="4740480" y="1267013"/>
            <a:ext cx="3305779" cy="3124200"/>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7" name="Image 76">
            <a:extLst>
              <a:ext uri="{FF2B5EF4-FFF2-40B4-BE49-F238E27FC236}">
                <a16:creationId xmlns:a16="http://schemas.microsoft.com/office/drawing/2014/main" xmlns="" id="{D541C5E9-FDC8-4817-9513-F052DD85A4A9}"/>
              </a:ext>
            </a:extLst>
          </p:cNvPr>
          <p:cNvPicPr>
            <a:picLocks noChangeAspect="1"/>
          </p:cNvPicPr>
          <p:nvPr/>
        </p:nvPicPr>
        <p:blipFill>
          <a:blip r:embed="rId3"/>
          <a:stretch>
            <a:fillRect/>
          </a:stretch>
        </p:blipFill>
        <p:spPr>
          <a:xfrm>
            <a:off x="728448" y="1318967"/>
            <a:ext cx="3227893" cy="30253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8" name="Image 77">
            <a:extLst>
              <a:ext uri="{FF2B5EF4-FFF2-40B4-BE49-F238E27FC236}">
                <a16:creationId xmlns:a16="http://schemas.microsoft.com/office/drawing/2014/main" xmlns="" id="{8121EFE5-5E01-4071-9323-BE9E1CC6266F}"/>
              </a:ext>
            </a:extLst>
          </p:cNvPr>
          <p:cNvPicPr>
            <a:picLocks noChangeAspect="1"/>
          </p:cNvPicPr>
          <p:nvPr/>
        </p:nvPicPr>
        <p:blipFill>
          <a:blip r:embed="rId4"/>
          <a:stretch>
            <a:fillRect/>
          </a:stretch>
        </p:blipFill>
        <p:spPr>
          <a:xfrm>
            <a:off x="4786982" y="1313935"/>
            <a:ext cx="3212773" cy="30303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9" name="Google Shape;2268;p69">
            <a:extLst>
              <a:ext uri="{FF2B5EF4-FFF2-40B4-BE49-F238E27FC236}">
                <a16:creationId xmlns:a16="http://schemas.microsoft.com/office/drawing/2014/main" xmlns="" id="{B66B36D0-17B5-4F7B-9728-87434CB17234}"/>
              </a:ext>
            </a:extLst>
          </p:cNvPr>
          <p:cNvSpPr txBox="1"/>
          <p:nvPr/>
        </p:nvSpPr>
        <p:spPr>
          <a:xfrm>
            <a:off x="1381040" y="4413194"/>
            <a:ext cx="1971760" cy="324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solidFill>
                  <a:schemeClr val="bg1">
                    <a:lumMod val="10000"/>
                  </a:schemeClr>
                </a:solidFill>
                <a:latin typeface="Corbel" panose="020B0503020204020204" pitchFamily="34" charset="0"/>
                <a:ea typeface="Barlow Condensed SemiBold"/>
                <a:cs typeface="Barlow Condensed SemiBold"/>
                <a:sym typeface="Barlow Condensed SemiBold"/>
              </a:rPr>
              <a:t>S</a:t>
            </a:r>
            <a:r>
              <a:rPr lang="en" sz="1600" dirty="0">
                <a:solidFill>
                  <a:schemeClr val="bg1">
                    <a:lumMod val="10000"/>
                  </a:schemeClr>
                </a:solidFill>
                <a:latin typeface="Corbel" panose="020B0503020204020204" pitchFamily="34" charset="0"/>
                <a:ea typeface="Barlow Condensed SemiBold"/>
                <a:cs typeface="Barlow Condensed SemiBold"/>
                <a:sym typeface="Barlow Condensed SemiBold"/>
              </a:rPr>
              <a:t>uspension passi</a:t>
            </a:r>
            <a:r>
              <a:rPr lang="fr-FR" sz="1600" dirty="0" err="1">
                <a:solidFill>
                  <a:schemeClr val="bg1">
                    <a:lumMod val="10000"/>
                  </a:schemeClr>
                </a:solidFill>
                <a:latin typeface="Corbel" panose="020B0503020204020204" pitchFamily="34" charset="0"/>
                <a:ea typeface="Barlow Condensed SemiBold"/>
                <a:cs typeface="Barlow Condensed SemiBold"/>
                <a:sym typeface="Barlow Condensed SemiBold"/>
              </a:rPr>
              <a:t>ve</a:t>
            </a:r>
            <a:r>
              <a:rPr lang="en" sz="1600" dirty="0">
                <a:solidFill>
                  <a:schemeClr val="bg1">
                    <a:lumMod val="10000"/>
                  </a:schemeClr>
                </a:solidFill>
                <a:latin typeface="Corbel" panose="020B0503020204020204" pitchFamily="34" charset="0"/>
                <a:ea typeface="Barlow Condensed SemiBold"/>
                <a:cs typeface="Barlow Condensed SemiBold"/>
                <a:sym typeface="Barlow Condensed SemiBold"/>
              </a:rPr>
              <a:t> </a:t>
            </a:r>
            <a:endParaRPr sz="1600" dirty="0">
              <a:solidFill>
                <a:schemeClr val="bg1">
                  <a:lumMod val="10000"/>
                </a:schemeClr>
              </a:solidFill>
              <a:latin typeface="Corbel" panose="020B0503020204020204" pitchFamily="34" charset="0"/>
              <a:ea typeface="Barlow Condensed SemiBold"/>
              <a:cs typeface="Barlow Condensed SemiBold"/>
              <a:sym typeface="Barlow Condensed SemiBold"/>
            </a:endParaRPr>
          </a:p>
        </p:txBody>
      </p:sp>
      <p:sp>
        <p:nvSpPr>
          <p:cNvPr id="80" name="Google Shape;2268;p69">
            <a:extLst>
              <a:ext uri="{FF2B5EF4-FFF2-40B4-BE49-F238E27FC236}">
                <a16:creationId xmlns:a16="http://schemas.microsoft.com/office/drawing/2014/main" xmlns="" id="{FFEB589C-5AA0-4D09-B05E-394D0A9A620A}"/>
              </a:ext>
            </a:extLst>
          </p:cNvPr>
          <p:cNvSpPr txBox="1"/>
          <p:nvPr/>
        </p:nvSpPr>
        <p:spPr>
          <a:xfrm>
            <a:off x="5427913" y="4413194"/>
            <a:ext cx="2149620" cy="32460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600" dirty="0">
                <a:solidFill>
                  <a:schemeClr val="bg1">
                    <a:lumMod val="10000"/>
                  </a:schemeClr>
                </a:solidFill>
                <a:latin typeface="Corbel" panose="020B0503020204020204" pitchFamily="34" charset="0"/>
                <a:ea typeface="Barlow Condensed SemiBold"/>
                <a:cs typeface="Barlow Condensed SemiBold"/>
                <a:sym typeface="Barlow Condensed SemiBold"/>
              </a:rPr>
              <a:t>S</a:t>
            </a:r>
            <a:r>
              <a:rPr lang="en" sz="1600" dirty="0">
                <a:solidFill>
                  <a:schemeClr val="bg1">
                    <a:lumMod val="10000"/>
                  </a:schemeClr>
                </a:solidFill>
                <a:latin typeface="Corbel" panose="020B0503020204020204" pitchFamily="34" charset="0"/>
                <a:ea typeface="Barlow Condensed SemiBold"/>
                <a:cs typeface="Barlow Condensed SemiBold"/>
                <a:sym typeface="Barlow Condensed SemiBold"/>
              </a:rPr>
              <a:t>uspension adaptati</a:t>
            </a:r>
            <a:r>
              <a:rPr lang="fr-FR" sz="1600" dirty="0" err="1">
                <a:solidFill>
                  <a:schemeClr val="bg1">
                    <a:lumMod val="10000"/>
                  </a:schemeClr>
                </a:solidFill>
                <a:latin typeface="Corbel" panose="020B0503020204020204" pitchFamily="34" charset="0"/>
                <a:ea typeface="Barlow Condensed SemiBold"/>
                <a:cs typeface="Barlow Condensed SemiBold"/>
                <a:sym typeface="Barlow Condensed SemiBold"/>
              </a:rPr>
              <a:t>ve</a:t>
            </a:r>
            <a:r>
              <a:rPr lang="en" sz="1600" dirty="0">
                <a:solidFill>
                  <a:schemeClr val="bg1">
                    <a:lumMod val="10000"/>
                  </a:schemeClr>
                </a:solidFill>
                <a:latin typeface="Corbel" panose="020B0503020204020204" pitchFamily="34" charset="0"/>
                <a:ea typeface="Barlow Condensed SemiBold"/>
                <a:cs typeface="Barlow Condensed SemiBold"/>
                <a:sym typeface="Barlow Condensed SemiBold"/>
              </a:rPr>
              <a:t> </a:t>
            </a:r>
            <a:endParaRPr sz="1600" dirty="0">
              <a:solidFill>
                <a:schemeClr val="bg1">
                  <a:lumMod val="10000"/>
                </a:schemeClr>
              </a:solidFill>
              <a:latin typeface="Corbel" panose="020B0503020204020204" pitchFamily="34" charset="0"/>
              <a:ea typeface="Barlow Condensed SemiBold"/>
              <a:cs typeface="Barlow Condensed SemiBold"/>
              <a:sym typeface="Barlow Condensed SemiBold"/>
            </a:endParaRPr>
          </a:p>
        </p:txBody>
      </p:sp>
      <p:sp>
        <p:nvSpPr>
          <p:cNvPr id="81" name="Google Shape;2258;p69">
            <a:extLst>
              <a:ext uri="{FF2B5EF4-FFF2-40B4-BE49-F238E27FC236}">
                <a16:creationId xmlns:a16="http://schemas.microsoft.com/office/drawing/2014/main" xmlns="" id="{50235D71-14BD-4B12-92E5-88E1CEEDF233}"/>
              </a:ext>
            </a:extLst>
          </p:cNvPr>
          <p:cNvSpPr txBox="1"/>
          <p:nvPr/>
        </p:nvSpPr>
        <p:spPr>
          <a:xfrm>
            <a:off x="1510703" y="4588494"/>
            <a:ext cx="1494688"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bg1">
                    <a:lumMod val="10000"/>
                  </a:schemeClr>
                </a:solidFill>
                <a:latin typeface="Barlow Condensed SemiBold" panose="020B0604020202020204" charset="0"/>
                <a:ea typeface="Barlow Condensed SemiBold"/>
                <a:cs typeface="Ubuntu" panose="020B0604020202020204" charset="0"/>
                <a:sym typeface="Barlow Condensed SemiBold"/>
              </a:rPr>
              <a:t>1805–2023</a:t>
            </a:r>
            <a:endParaRPr sz="1600" dirty="0">
              <a:solidFill>
                <a:schemeClr val="bg1">
                  <a:lumMod val="10000"/>
                </a:schemeClr>
              </a:solidFill>
              <a:latin typeface="Barlow Condensed SemiBold" panose="020B0604020202020204" charset="0"/>
              <a:ea typeface="Barlow Condensed SemiBold"/>
              <a:cs typeface="Ubuntu" panose="020B0604020202020204" charset="0"/>
              <a:sym typeface="Barlow Condensed SemiBold"/>
            </a:endParaRPr>
          </a:p>
        </p:txBody>
      </p:sp>
      <p:sp>
        <p:nvSpPr>
          <p:cNvPr id="82" name="Google Shape;2281;p69">
            <a:extLst>
              <a:ext uri="{FF2B5EF4-FFF2-40B4-BE49-F238E27FC236}">
                <a16:creationId xmlns:a16="http://schemas.microsoft.com/office/drawing/2014/main" xmlns="" id="{A0178A1C-2680-4304-A32C-BAD09F20B50A}"/>
              </a:ext>
            </a:extLst>
          </p:cNvPr>
          <p:cNvSpPr txBox="1"/>
          <p:nvPr/>
        </p:nvSpPr>
        <p:spPr>
          <a:xfrm>
            <a:off x="5837472" y="4588494"/>
            <a:ext cx="1481400" cy="39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bg1">
                    <a:lumMod val="10000"/>
                  </a:schemeClr>
                </a:solidFill>
                <a:latin typeface="Barlow Condensed SemiBold"/>
                <a:ea typeface="Barlow Condensed SemiBold"/>
                <a:cs typeface="Barlow Condensed SemiBold"/>
                <a:sym typeface="Barlow Condensed SemiBold"/>
              </a:rPr>
              <a:t>1990–2023</a:t>
            </a:r>
            <a:endParaRPr sz="1600" dirty="0">
              <a:solidFill>
                <a:schemeClr val="bg1">
                  <a:lumMod val="10000"/>
                </a:schemeClr>
              </a:solidFill>
              <a:latin typeface="Barlow Condensed SemiBold"/>
              <a:ea typeface="Barlow Condensed SemiBold"/>
              <a:cs typeface="Barlow Condensed SemiBold"/>
              <a:sym typeface="Barlow Condensed SemiBold"/>
            </a:endParaRPr>
          </a:p>
        </p:txBody>
      </p:sp>
    </p:spTree>
    <p:extLst>
      <p:ext uri="{BB962C8B-B14F-4D97-AF65-F5344CB8AC3E}">
        <p14:creationId xmlns:p14="http://schemas.microsoft.com/office/powerpoint/2010/main" val="25515798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pic>
        <p:nvPicPr>
          <p:cNvPr id="7" name="Picture 2">
            <a:extLst>
              <a:ext uri="{FF2B5EF4-FFF2-40B4-BE49-F238E27FC236}">
                <a16:creationId xmlns:a16="http://schemas.microsoft.com/office/drawing/2014/main" xmlns="" id="{193D32DB-F0D4-4DD9-B4AA-7EE5B6809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14350"/>
            <a:ext cx="5054656" cy="3581400"/>
          </a:xfrm>
          <a:prstGeom prst="rect">
            <a:avLst/>
          </a:prstGeom>
          <a:solidFill>
            <a:srgbClr val="FFFFFF">
              <a:shade val="85000"/>
            </a:srgbClr>
          </a:solidFill>
          <a:ln w="9525">
            <a:solidFill>
              <a:schemeClr val="tx1"/>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Google Shape;2128;p63">
            <a:extLst>
              <a:ext uri="{FF2B5EF4-FFF2-40B4-BE49-F238E27FC236}">
                <a16:creationId xmlns:a16="http://schemas.microsoft.com/office/drawing/2014/main" xmlns="" id="{933BDDE2-3DE8-486C-9138-A25DB37C38DF}"/>
              </a:ext>
            </a:extLst>
          </p:cNvPr>
          <p:cNvSpPr txBox="1">
            <a:spLocks noGrp="1"/>
          </p:cNvSpPr>
          <p:nvPr>
            <p:ph type="subTitle" idx="1"/>
          </p:nvPr>
        </p:nvSpPr>
        <p:spPr>
          <a:xfrm>
            <a:off x="2667000" y="4095750"/>
            <a:ext cx="4495800" cy="58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400" dirty="0">
                <a:solidFill>
                  <a:schemeClr val="bg1">
                    <a:lumMod val="10000"/>
                  </a:schemeClr>
                </a:solidFill>
                <a:latin typeface="Corbel" panose="020B0503020204020204" pitchFamily="34" charset="0"/>
              </a:rPr>
              <a:t>Schémas descriptif  de la suspension passive</a:t>
            </a:r>
            <a:endParaRPr sz="1400" dirty="0">
              <a:solidFill>
                <a:schemeClr val="bg1">
                  <a:lumMod val="10000"/>
                </a:schemeClr>
              </a:solidFill>
              <a:latin typeface="Corbel" panose="020B0503020204020204" pitchFamily="34" charset="0"/>
            </a:endParaRPr>
          </a:p>
        </p:txBody>
      </p:sp>
      <p:sp>
        <p:nvSpPr>
          <p:cNvPr id="9" name="Google Shape;1210;p47">
            <a:extLst>
              <a:ext uri="{FF2B5EF4-FFF2-40B4-BE49-F238E27FC236}">
                <a16:creationId xmlns:a16="http://schemas.microsoft.com/office/drawing/2014/main" xmlns="" id="{AA0EA70E-CC05-402F-B8A0-B9F6DC310597}"/>
              </a:ext>
            </a:extLst>
          </p:cNvPr>
          <p:cNvSpPr/>
          <p:nvPr/>
        </p:nvSpPr>
        <p:spPr>
          <a:xfrm>
            <a:off x="1" y="1733550"/>
            <a:ext cx="1981200" cy="436045"/>
          </a:xfrm>
          <a:custGeom>
            <a:avLst/>
            <a:gdLst/>
            <a:ahLst/>
            <a:cxnLst/>
            <a:rect l="l" t="t" r="r" b="b"/>
            <a:pathLst>
              <a:path w="78392" h="28255" extrusionOk="0">
                <a:moveTo>
                  <a:pt x="0" y="19520"/>
                </a:moveTo>
                <a:cubicBezTo>
                  <a:pt x="5268" y="20863"/>
                  <a:pt x="18540" y="30829"/>
                  <a:pt x="31605" y="27576"/>
                </a:cubicBezTo>
                <a:cubicBezTo>
                  <a:pt x="44670" y="24323"/>
                  <a:pt x="70594" y="4596"/>
                  <a:pt x="78392" y="0"/>
                </a:cubicBezTo>
              </a:path>
            </a:pathLst>
          </a:custGeom>
          <a:noFill/>
          <a:ln w="19050" cap="flat" cmpd="sng">
            <a:solidFill>
              <a:schemeClr val="dk2"/>
            </a:solidFill>
            <a:prstDash val="dash"/>
            <a:round/>
            <a:headEnd type="none" w="med" len="med"/>
            <a:tailEnd type="none" w="med" len="med"/>
          </a:ln>
        </p:spPr>
      </p:sp>
      <p:sp>
        <p:nvSpPr>
          <p:cNvPr id="10" name="Google Shape;1209;p47">
            <a:extLst>
              <a:ext uri="{FF2B5EF4-FFF2-40B4-BE49-F238E27FC236}">
                <a16:creationId xmlns:a16="http://schemas.microsoft.com/office/drawing/2014/main" xmlns="" id="{DF11F504-33AB-4273-9F9B-C3B5893972EA}"/>
              </a:ext>
            </a:extLst>
          </p:cNvPr>
          <p:cNvSpPr/>
          <p:nvPr/>
        </p:nvSpPr>
        <p:spPr>
          <a:xfrm>
            <a:off x="-396576" y="3311130"/>
            <a:ext cx="2377775" cy="901050"/>
          </a:xfrm>
          <a:custGeom>
            <a:avLst/>
            <a:gdLst/>
            <a:ahLst/>
            <a:cxnLst/>
            <a:rect l="l" t="t" r="r" b="b"/>
            <a:pathLst>
              <a:path w="124250" h="31788" extrusionOk="0">
                <a:moveTo>
                  <a:pt x="124250" y="0"/>
                </a:moveTo>
                <a:cubicBezTo>
                  <a:pt x="119912" y="2324"/>
                  <a:pt x="110100" y="8677"/>
                  <a:pt x="98222" y="13944"/>
                </a:cubicBezTo>
                <a:cubicBezTo>
                  <a:pt x="86344" y="19212"/>
                  <a:pt x="69354" y="33568"/>
                  <a:pt x="52984" y="31605"/>
                </a:cubicBezTo>
                <a:cubicBezTo>
                  <a:pt x="36614" y="29643"/>
                  <a:pt x="8831" y="7075"/>
                  <a:pt x="0" y="2169"/>
                </a:cubicBezTo>
              </a:path>
            </a:pathLst>
          </a:custGeom>
          <a:noFill/>
          <a:ln w="19050" cap="flat" cmpd="sng">
            <a:solidFill>
              <a:schemeClr val="dk2"/>
            </a:solidFill>
            <a:prstDash val="dash"/>
            <a:round/>
            <a:headEnd type="none" w="med" len="med"/>
            <a:tailEnd type="none" w="med" len="med"/>
          </a:ln>
        </p:spPr>
      </p:sp>
      <p:sp>
        <p:nvSpPr>
          <p:cNvPr id="11" name="Google Shape;1208;p47">
            <a:extLst>
              <a:ext uri="{FF2B5EF4-FFF2-40B4-BE49-F238E27FC236}">
                <a16:creationId xmlns:a16="http://schemas.microsoft.com/office/drawing/2014/main" xmlns="" id="{8F184414-4785-43E0-A021-67220A63B51F}"/>
              </a:ext>
            </a:extLst>
          </p:cNvPr>
          <p:cNvSpPr/>
          <p:nvPr/>
        </p:nvSpPr>
        <p:spPr>
          <a:xfrm>
            <a:off x="7035856" y="2750620"/>
            <a:ext cx="2108144" cy="1121019"/>
          </a:xfrm>
          <a:custGeom>
            <a:avLst/>
            <a:gdLst/>
            <a:ahLst/>
            <a:cxnLst/>
            <a:rect l="l" t="t" r="r" b="b"/>
            <a:pathLst>
              <a:path w="70956" h="48956" extrusionOk="0">
                <a:moveTo>
                  <a:pt x="70956" y="48956"/>
                </a:moveTo>
                <a:cubicBezTo>
                  <a:pt x="68994" y="46322"/>
                  <a:pt x="71007" y="41312"/>
                  <a:pt x="59181" y="33153"/>
                </a:cubicBezTo>
                <a:cubicBezTo>
                  <a:pt x="47355" y="24994"/>
                  <a:pt x="9864" y="5526"/>
                  <a:pt x="0" y="0"/>
                </a:cubicBezTo>
              </a:path>
            </a:pathLst>
          </a:custGeom>
          <a:noFill/>
          <a:ln w="19050" cap="flat" cmpd="sng">
            <a:solidFill>
              <a:schemeClr val="dk2"/>
            </a:solidFill>
            <a:prstDash val="dash"/>
            <a:round/>
            <a:headEnd type="none" w="med" len="med"/>
            <a:tailEnd type="none" w="med" len="med"/>
          </a:ln>
        </p:spPr>
      </p:sp>
      <p:sp>
        <p:nvSpPr>
          <p:cNvPr id="12" name="Google Shape;1207;p47">
            <a:extLst>
              <a:ext uri="{FF2B5EF4-FFF2-40B4-BE49-F238E27FC236}">
                <a16:creationId xmlns:a16="http://schemas.microsoft.com/office/drawing/2014/main" xmlns="" id="{B15A069A-0085-4D32-8DF2-C4D0F8317CE3}"/>
              </a:ext>
            </a:extLst>
          </p:cNvPr>
          <p:cNvSpPr/>
          <p:nvPr/>
        </p:nvSpPr>
        <p:spPr>
          <a:xfrm>
            <a:off x="7035856" y="361950"/>
            <a:ext cx="2696779" cy="529851"/>
          </a:xfrm>
          <a:custGeom>
            <a:avLst/>
            <a:gdLst/>
            <a:ahLst/>
            <a:cxnLst/>
            <a:rect l="l" t="t" r="r" b="b"/>
            <a:pathLst>
              <a:path w="237654" h="36872" extrusionOk="0">
                <a:moveTo>
                  <a:pt x="0" y="36872"/>
                </a:moveTo>
                <a:cubicBezTo>
                  <a:pt x="8624" y="31863"/>
                  <a:pt x="24633" y="8263"/>
                  <a:pt x="51745" y="6817"/>
                </a:cubicBezTo>
                <a:cubicBezTo>
                  <a:pt x="78857" y="5371"/>
                  <a:pt x="131686" y="29332"/>
                  <a:pt x="162671" y="28196"/>
                </a:cubicBezTo>
                <a:cubicBezTo>
                  <a:pt x="193656" y="27060"/>
                  <a:pt x="225157" y="4699"/>
                  <a:pt x="237654" y="0"/>
                </a:cubicBezTo>
              </a:path>
            </a:pathLst>
          </a:custGeom>
          <a:noFill/>
          <a:ln w="19050" cap="flat" cmpd="sng">
            <a:solidFill>
              <a:schemeClr val="dk2"/>
            </a:solidFill>
            <a:prstDash val="dash"/>
            <a:round/>
            <a:headEnd type="none" w="med" len="med"/>
            <a:tailEnd type="none" w="med" len="med"/>
          </a:ln>
        </p:spPr>
      </p:sp>
    </p:spTree>
    <p:extLst>
      <p:ext uri="{BB962C8B-B14F-4D97-AF65-F5344CB8AC3E}">
        <p14:creationId xmlns:p14="http://schemas.microsoft.com/office/powerpoint/2010/main" val="3038644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grpSp>
        <p:nvGrpSpPr>
          <p:cNvPr id="1005" name="Google Shape;1005;p33"/>
          <p:cNvGrpSpPr/>
          <p:nvPr/>
        </p:nvGrpSpPr>
        <p:grpSpPr>
          <a:xfrm rot="-5400000" flipH="1">
            <a:off x="665620" y="-693070"/>
            <a:ext cx="877851" cy="2209091"/>
            <a:chOff x="-26858" y="-227337"/>
            <a:chExt cx="1093215" cy="2757917"/>
          </a:xfrm>
        </p:grpSpPr>
        <p:sp>
          <p:nvSpPr>
            <p:cNvPr id="1006" name="Google Shape;1006;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rot="10800000">
              <a:off x="-26858" y="1455450"/>
              <a:ext cx="365586" cy="420713"/>
            </a:xfrm>
            <a:custGeom>
              <a:avLst/>
              <a:gdLst/>
              <a:ahLst/>
              <a:cxnLst/>
              <a:rect l="l" t="t" r="r" b="b"/>
              <a:pathLst>
                <a:path w="27654" h="31824" extrusionOk="0">
                  <a:moveTo>
                    <a:pt x="27653" y="1"/>
                  </a:moveTo>
                  <a:lnTo>
                    <a:pt x="0" y="15845"/>
                  </a:lnTo>
                  <a:lnTo>
                    <a:pt x="27653" y="31823"/>
                  </a:lnTo>
                  <a:lnTo>
                    <a:pt x="27653"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rot="10800000">
              <a:off x="-26858" y="1034750"/>
              <a:ext cx="365586" cy="631942"/>
            </a:xfrm>
            <a:custGeom>
              <a:avLst/>
              <a:gdLst/>
              <a:ahLst/>
              <a:cxnLst/>
              <a:rect l="l" t="t" r="r" b="b"/>
              <a:pathLst>
                <a:path w="27654" h="47802" extrusionOk="0">
                  <a:moveTo>
                    <a:pt x="0" y="0"/>
                  </a:moveTo>
                  <a:lnTo>
                    <a:pt x="0" y="31823"/>
                  </a:lnTo>
                  <a:lnTo>
                    <a:pt x="134" y="31956"/>
                  </a:lnTo>
                  <a:lnTo>
                    <a:pt x="27653" y="47801"/>
                  </a:lnTo>
                  <a:lnTo>
                    <a:pt x="27653" y="15978"/>
                  </a:lnTo>
                  <a:lnTo>
                    <a:pt x="0" y="0"/>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rot="10800000">
              <a:off x="-26858" y="-17866"/>
              <a:ext cx="365586" cy="631942"/>
            </a:xfrm>
            <a:custGeom>
              <a:avLst/>
              <a:gdLst/>
              <a:ahLst/>
              <a:cxnLst/>
              <a:rect l="l" t="t" r="r" b="b"/>
              <a:pathLst>
                <a:path w="27654" h="47802" extrusionOk="0">
                  <a:moveTo>
                    <a:pt x="27653" y="1"/>
                  </a:moveTo>
                  <a:lnTo>
                    <a:pt x="0" y="15979"/>
                  </a:lnTo>
                  <a:lnTo>
                    <a:pt x="0" y="47802"/>
                  </a:lnTo>
                  <a:lnTo>
                    <a:pt x="134" y="47802"/>
                  </a:lnTo>
                  <a:lnTo>
                    <a:pt x="27653" y="31824"/>
                  </a:lnTo>
                  <a:lnTo>
                    <a:pt x="27653"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rot="10800000">
              <a:off x="-26858" y="-227337"/>
              <a:ext cx="363828" cy="420713"/>
            </a:xfrm>
            <a:custGeom>
              <a:avLst/>
              <a:gdLst/>
              <a:ahLst/>
              <a:cxnLst/>
              <a:rect l="l" t="t" r="r" b="b"/>
              <a:pathLst>
                <a:path w="27521" h="31824" extrusionOk="0">
                  <a:moveTo>
                    <a:pt x="27520" y="1"/>
                  </a:moveTo>
                  <a:lnTo>
                    <a:pt x="1" y="15979"/>
                  </a:lnTo>
                  <a:lnTo>
                    <a:pt x="27520" y="31823"/>
                  </a:lnTo>
                  <a:lnTo>
                    <a:pt x="27520" y="1"/>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rgbClr val="00A6A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rot="10800000">
              <a:off x="-26858" y="614063"/>
              <a:ext cx="365586" cy="420700"/>
            </a:xfrm>
            <a:custGeom>
              <a:avLst/>
              <a:gdLst/>
              <a:ahLst/>
              <a:cxnLst/>
              <a:rect l="l" t="t" r="r" b="b"/>
              <a:pathLst>
                <a:path w="27654" h="31823" extrusionOk="0">
                  <a:moveTo>
                    <a:pt x="27653" y="0"/>
                  </a:moveTo>
                  <a:lnTo>
                    <a:pt x="0" y="15978"/>
                  </a:lnTo>
                  <a:lnTo>
                    <a:pt x="27653" y="31823"/>
                  </a:lnTo>
                  <a:lnTo>
                    <a:pt x="27653" y="0"/>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rot="10800000">
              <a:off x="338715" y="823521"/>
              <a:ext cx="363828" cy="422485"/>
            </a:xfrm>
            <a:custGeom>
              <a:avLst/>
              <a:gdLst/>
              <a:ahLst/>
              <a:cxnLst/>
              <a:rect l="l" t="t" r="r" b="b"/>
              <a:pathLst>
                <a:path w="27521" h="31958" extrusionOk="0">
                  <a:moveTo>
                    <a:pt x="27520" y="1"/>
                  </a:moveTo>
                  <a:lnTo>
                    <a:pt x="1" y="15979"/>
                  </a:lnTo>
                  <a:lnTo>
                    <a:pt x="27520" y="31957"/>
                  </a:lnTo>
                  <a:lnTo>
                    <a:pt x="2752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rot="10800000">
              <a:off x="338715" y="614063"/>
              <a:ext cx="363828" cy="420700"/>
            </a:xfrm>
            <a:custGeom>
              <a:avLst/>
              <a:gdLst/>
              <a:ahLst/>
              <a:cxnLst/>
              <a:rect l="l" t="t" r="r" b="b"/>
              <a:pathLst>
                <a:path w="27521" h="31823" extrusionOk="0">
                  <a:moveTo>
                    <a:pt x="1" y="0"/>
                  </a:moveTo>
                  <a:lnTo>
                    <a:pt x="1" y="31823"/>
                  </a:lnTo>
                  <a:lnTo>
                    <a:pt x="27520" y="15978"/>
                  </a:lnTo>
                  <a:lnTo>
                    <a:pt x="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rot="10800000">
              <a:off x="702529" y="614063"/>
              <a:ext cx="363828" cy="420700"/>
            </a:xfrm>
            <a:custGeom>
              <a:avLst/>
              <a:gdLst/>
              <a:ahLst/>
              <a:cxnLst/>
              <a:rect l="l" t="t" r="r" b="b"/>
              <a:pathLst>
                <a:path w="27521" h="31823" extrusionOk="0">
                  <a:moveTo>
                    <a:pt x="27521" y="0"/>
                  </a:moveTo>
                  <a:lnTo>
                    <a:pt x="1" y="15978"/>
                  </a:lnTo>
                  <a:lnTo>
                    <a:pt x="27521" y="31823"/>
                  </a:lnTo>
                  <a:lnTo>
                    <a:pt x="27521" y="0"/>
                  </a:lnTo>
                  <a:close/>
                </a:path>
              </a:pathLst>
            </a:custGeom>
            <a:solidFill>
              <a:schemeClr val="accent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rot="10800000">
              <a:off x="338715" y="1034750"/>
              <a:ext cx="363828" cy="630184"/>
            </a:xfrm>
            <a:custGeom>
              <a:avLst/>
              <a:gdLst/>
              <a:ahLst/>
              <a:cxnLst/>
              <a:rect l="l" t="t" r="r" b="b"/>
              <a:pathLst>
                <a:path w="27521" h="47669" extrusionOk="0">
                  <a:moveTo>
                    <a:pt x="27520" y="1"/>
                  </a:moveTo>
                  <a:lnTo>
                    <a:pt x="1" y="15845"/>
                  </a:lnTo>
                  <a:lnTo>
                    <a:pt x="1" y="47668"/>
                  </a:lnTo>
                  <a:lnTo>
                    <a:pt x="27520" y="31823"/>
                  </a:lnTo>
                  <a:lnTo>
                    <a:pt x="27520" y="31690"/>
                  </a:lnTo>
                  <a:lnTo>
                    <a:pt x="27520"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rot="10800000">
              <a:off x="467491" y="2409300"/>
              <a:ext cx="106289" cy="121280"/>
            </a:xfrm>
            <a:custGeom>
              <a:avLst/>
              <a:gdLst/>
              <a:ahLst/>
              <a:cxnLst/>
              <a:rect l="l" t="t" r="r" b="b"/>
              <a:pathLst>
                <a:path w="8040" h="9174" extrusionOk="0">
                  <a:moveTo>
                    <a:pt x="8040" y="0"/>
                  </a:moveTo>
                  <a:lnTo>
                    <a:pt x="1" y="4604"/>
                  </a:lnTo>
                  <a:lnTo>
                    <a:pt x="8040" y="9174"/>
                  </a:lnTo>
                  <a:lnTo>
                    <a:pt x="804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rot="10800000">
              <a:off x="338715" y="1876150"/>
              <a:ext cx="363828" cy="421150"/>
            </a:xfrm>
            <a:custGeom>
              <a:avLst/>
              <a:gdLst/>
              <a:ahLst/>
              <a:cxnLst/>
              <a:rect l="l" t="t" r="r" b="b"/>
              <a:pathLst>
                <a:path w="27521" h="31857" extrusionOk="0">
                  <a:moveTo>
                    <a:pt x="1" y="0"/>
                  </a:moveTo>
                  <a:lnTo>
                    <a:pt x="1" y="31857"/>
                  </a:lnTo>
                  <a:lnTo>
                    <a:pt x="27520" y="15845"/>
                  </a:lnTo>
                  <a:lnTo>
                    <a:pt x="1" y="0"/>
                  </a:ln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rot="10800000">
              <a:off x="338715" y="-227337"/>
              <a:ext cx="727642" cy="420713"/>
            </a:xfrm>
            <a:custGeom>
              <a:avLst/>
              <a:gdLst/>
              <a:ahLst/>
              <a:cxnLst/>
              <a:rect l="l" t="t" r="r" b="b"/>
              <a:pathLst>
                <a:path w="55041" h="31824" extrusionOk="0">
                  <a:moveTo>
                    <a:pt x="27521" y="1"/>
                  </a:moveTo>
                  <a:lnTo>
                    <a:pt x="1" y="15979"/>
                  </a:lnTo>
                  <a:lnTo>
                    <a:pt x="27521" y="31823"/>
                  </a:lnTo>
                  <a:lnTo>
                    <a:pt x="55040" y="15979"/>
                  </a:lnTo>
                  <a:lnTo>
                    <a:pt x="27521" y="1"/>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rot="10800000">
              <a:off x="338715" y="-17866"/>
              <a:ext cx="363828" cy="631942"/>
            </a:xfrm>
            <a:custGeom>
              <a:avLst/>
              <a:gdLst/>
              <a:ahLst/>
              <a:cxnLst/>
              <a:rect l="l" t="t" r="r" b="b"/>
              <a:pathLst>
                <a:path w="27521" h="47802" extrusionOk="0">
                  <a:moveTo>
                    <a:pt x="1" y="1"/>
                  </a:moveTo>
                  <a:lnTo>
                    <a:pt x="1" y="31824"/>
                  </a:lnTo>
                  <a:lnTo>
                    <a:pt x="27520" y="47802"/>
                  </a:lnTo>
                  <a:lnTo>
                    <a:pt x="27520" y="15979"/>
                  </a:lnTo>
                  <a:lnTo>
                    <a:pt x="1" y="1"/>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rot="10800000">
              <a:off x="338715" y="402834"/>
              <a:ext cx="363828" cy="420700"/>
            </a:xfrm>
            <a:custGeom>
              <a:avLst/>
              <a:gdLst/>
              <a:ahLst/>
              <a:cxnLst/>
              <a:rect l="l" t="t" r="r" b="b"/>
              <a:pathLst>
                <a:path w="27521" h="31823" extrusionOk="0">
                  <a:moveTo>
                    <a:pt x="27520" y="0"/>
                  </a:moveTo>
                  <a:lnTo>
                    <a:pt x="1" y="15845"/>
                  </a:lnTo>
                  <a:lnTo>
                    <a:pt x="27520" y="31823"/>
                  </a:lnTo>
                  <a:lnTo>
                    <a:pt x="27520" y="0"/>
                  </a:lnTo>
                  <a:close/>
                </a:path>
              </a:pathLst>
            </a:cu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rot="10800000">
              <a:off x="-26858" y="402834"/>
              <a:ext cx="365586" cy="420700"/>
            </a:xfrm>
            <a:custGeom>
              <a:avLst/>
              <a:gdLst/>
              <a:ahLst/>
              <a:cxnLst/>
              <a:rect l="l" t="t" r="r" b="b"/>
              <a:pathLst>
                <a:path w="27654" h="31823" extrusionOk="0">
                  <a:moveTo>
                    <a:pt x="0" y="0"/>
                  </a:moveTo>
                  <a:lnTo>
                    <a:pt x="0" y="31823"/>
                  </a:lnTo>
                  <a:lnTo>
                    <a:pt x="27653" y="15845"/>
                  </a:lnTo>
                  <a:lnTo>
                    <a:pt x="0" y="0"/>
                  </a:lnTo>
                  <a:close/>
                </a:path>
              </a:pathLst>
            </a:custGeom>
            <a:solidFill>
              <a:schemeClr val="accent5"/>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rot="10800000">
              <a:off x="-26858" y="823521"/>
              <a:ext cx="365586" cy="422485"/>
            </a:xfrm>
            <a:custGeom>
              <a:avLst/>
              <a:gdLst/>
              <a:ahLst/>
              <a:cxnLst/>
              <a:rect l="l" t="t" r="r" b="b"/>
              <a:pathLst>
                <a:path w="27654" h="31958" extrusionOk="0">
                  <a:moveTo>
                    <a:pt x="0" y="1"/>
                  </a:moveTo>
                  <a:lnTo>
                    <a:pt x="0" y="31957"/>
                  </a:lnTo>
                  <a:lnTo>
                    <a:pt x="27653" y="15979"/>
                  </a:lnTo>
                  <a:lnTo>
                    <a:pt x="0" y="1"/>
                  </a:lnTo>
                  <a:close/>
                </a:path>
              </a:pathLst>
            </a:custGeom>
            <a:solidFill>
              <a:schemeClr val="accent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rot="10800000">
              <a:off x="338715" y="614063"/>
              <a:ext cx="727642" cy="631942"/>
            </a:xfrm>
            <a:custGeom>
              <a:avLst/>
              <a:gdLst/>
              <a:ahLst/>
              <a:cxnLst/>
              <a:rect l="l" t="t" r="r" b="b"/>
              <a:pathLst>
                <a:path w="55041" h="47802" extrusionOk="0">
                  <a:moveTo>
                    <a:pt x="55040" y="1"/>
                  </a:moveTo>
                  <a:lnTo>
                    <a:pt x="27521" y="15979"/>
                  </a:lnTo>
                  <a:lnTo>
                    <a:pt x="1" y="31957"/>
                  </a:lnTo>
                  <a:lnTo>
                    <a:pt x="27521" y="47802"/>
                  </a:lnTo>
                  <a:lnTo>
                    <a:pt x="55040" y="31957"/>
                  </a:lnTo>
                  <a:lnTo>
                    <a:pt x="55040" y="1"/>
                  </a:lnTo>
                  <a:close/>
                </a:path>
              </a:pathLst>
            </a:custGeom>
            <a:solidFill>
              <a:schemeClr val="accent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 name="Image 54" descr="https://www.guillaumedarding.fr/images/Cadillac_Magnetic_Ride_Control.jpg">
            <a:extLst>
              <a:ext uri="{FF2B5EF4-FFF2-40B4-BE49-F238E27FC236}">
                <a16:creationId xmlns:a16="http://schemas.microsoft.com/office/drawing/2014/main" xmlns="" id="{97864027-B6A3-46A8-B418-1F48E12DFE4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90700" y="673245"/>
            <a:ext cx="5562600" cy="39616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6" name="Google Shape;2128;p63">
            <a:extLst>
              <a:ext uri="{FF2B5EF4-FFF2-40B4-BE49-F238E27FC236}">
                <a16:creationId xmlns:a16="http://schemas.microsoft.com/office/drawing/2014/main" xmlns="" id="{7C59DD6B-B14E-44CC-B623-A857384887C2}"/>
              </a:ext>
            </a:extLst>
          </p:cNvPr>
          <p:cNvSpPr txBox="1">
            <a:spLocks/>
          </p:cNvSpPr>
          <p:nvPr/>
        </p:nvSpPr>
        <p:spPr>
          <a:xfrm>
            <a:off x="3038789" y="4672873"/>
            <a:ext cx="4495800" cy="58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latin typeface="Corbel" panose="020B0503020204020204" pitchFamily="34" charset="0"/>
              </a:rPr>
              <a:t>Schémas de la suspension adaptative </a:t>
            </a:r>
          </a:p>
        </p:txBody>
      </p:sp>
      <p:sp>
        <p:nvSpPr>
          <p:cNvPr id="57" name="Google Shape;400;p35">
            <a:extLst>
              <a:ext uri="{FF2B5EF4-FFF2-40B4-BE49-F238E27FC236}">
                <a16:creationId xmlns:a16="http://schemas.microsoft.com/office/drawing/2014/main" xmlns="" id="{9B5ED1ED-1082-4CB0-831C-8118B77AA7E7}"/>
              </a:ext>
            </a:extLst>
          </p:cNvPr>
          <p:cNvSpPr/>
          <p:nvPr/>
        </p:nvSpPr>
        <p:spPr>
          <a:xfrm rot="1532696">
            <a:off x="5326268" y="462796"/>
            <a:ext cx="6961482" cy="3701480"/>
          </a:xfrm>
          <a:custGeom>
            <a:avLst/>
            <a:gdLst/>
            <a:ahLst/>
            <a:cxnLst/>
            <a:rect l="l" t="t" r="r" b="b"/>
            <a:pathLst>
              <a:path w="303397" h="104955" extrusionOk="0">
                <a:moveTo>
                  <a:pt x="0" y="0"/>
                </a:moveTo>
                <a:cubicBezTo>
                  <a:pt x="4866" y="4518"/>
                  <a:pt x="13091" y="24212"/>
                  <a:pt x="29193" y="27108"/>
                </a:cubicBezTo>
                <a:cubicBezTo>
                  <a:pt x="45296" y="30004"/>
                  <a:pt x="78833" y="15524"/>
                  <a:pt x="96615" y="17377"/>
                </a:cubicBezTo>
                <a:cubicBezTo>
                  <a:pt x="114397" y="19231"/>
                  <a:pt x="118857" y="35681"/>
                  <a:pt x="135886" y="38229"/>
                </a:cubicBezTo>
                <a:cubicBezTo>
                  <a:pt x="152915" y="40778"/>
                  <a:pt x="184889" y="26644"/>
                  <a:pt x="198790" y="32668"/>
                </a:cubicBezTo>
                <a:cubicBezTo>
                  <a:pt x="212691" y="38692"/>
                  <a:pt x="212054" y="66031"/>
                  <a:pt x="219294" y="74372"/>
                </a:cubicBezTo>
                <a:cubicBezTo>
                  <a:pt x="226534" y="82713"/>
                  <a:pt x="233659" y="78601"/>
                  <a:pt x="242231" y="82713"/>
                </a:cubicBezTo>
                <a:cubicBezTo>
                  <a:pt x="250804" y="86826"/>
                  <a:pt x="260535" y="95340"/>
                  <a:pt x="270729" y="99047"/>
                </a:cubicBezTo>
                <a:cubicBezTo>
                  <a:pt x="280923" y="102754"/>
                  <a:pt x="297952" y="103970"/>
                  <a:pt x="303397" y="104955"/>
                </a:cubicBezTo>
              </a:path>
            </a:pathLst>
          </a:custGeom>
          <a:noFill/>
          <a:ln w="19050" cap="flat" cmpd="sng">
            <a:solidFill>
              <a:schemeClr val="dk2"/>
            </a:solidFill>
            <a:prstDash val="dash"/>
            <a:round/>
            <a:headEnd type="none" w="med" len="med"/>
            <a:tailEnd type="none" w="med" len="med"/>
          </a:ln>
        </p:spPr>
      </p:sp>
      <p:sp>
        <p:nvSpPr>
          <p:cNvPr id="58" name="Google Shape;972;p42">
            <a:extLst>
              <a:ext uri="{FF2B5EF4-FFF2-40B4-BE49-F238E27FC236}">
                <a16:creationId xmlns:a16="http://schemas.microsoft.com/office/drawing/2014/main" xmlns="" id="{07F16690-6944-4ABD-9A6B-7C05D2FD3636}"/>
              </a:ext>
            </a:extLst>
          </p:cNvPr>
          <p:cNvSpPr/>
          <p:nvPr/>
        </p:nvSpPr>
        <p:spPr>
          <a:xfrm>
            <a:off x="-7615" y="3881871"/>
            <a:ext cx="1942975" cy="1388700"/>
          </a:xfrm>
          <a:custGeom>
            <a:avLst/>
            <a:gdLst/>
            <a:ahLst/>
            <a:cxnLst/>
            <a:rect l="l" t="t" r="r" b="b"/>
            <a:pathLst>
              <a:path w="77719" h="55548" extrusionOk="0">
                <a:moveTo>
                  <a:pt x="0" y="0"/>
                </a:moveTo>
                <a:cubicBezTo>
                  <a:pt x="2861" y="1709"/>
                  <a:pt x="12159" y="4689"/>
                  <a:pt x="17165" y="10252"/>
                </a:cubicBezTo>
                <a:cubicBezTo>
                  <a:pt x="22172" y="15815"/>
                  <a:pt x="22967" y="29125"/>
                  <a:pt x="30039" y="33376"/>
                </a:cubicBezTo>
                <a:cubicBezTo>
                  <a:pt x="37112" y="37627"/>
                  <a:pt x="51653" y="32065"/>
                  <a:pt x="59600" y="35760"/>
                </a:cubicBezTo>
                <a:cubicBezTo>
                  <a:pt x="67547" y="39455"/>
                  <a:pt x="74699" y="52250"/>
                  <a:pt x="77719" y="55548"/>
                </a:cubicBezTo>
              </a:path>
            </a:pathLst>
          </a:custGeom>
          <a:noFill/>
          <a:ln w="19050" cap="flat" cmpd="sng">
            <a:solidFill>
              <a:schemeClr val="dk2"/>
            </a:solidFill>
            <a:prstDash val="dash"/>
            <a:round/>
            <a:headEnd type="none" w="med" len="med"/>
            <a:tailEnd type="none" w="med" len="med"/>
          </a:ln>
        </p:spPr>
      </p:sp>
    </p:spTree>
    <p:extLst>
      <p:ext uri="{BB962C8B-B14F-4D97-AF65-F5344CB8AC3E}">
        <p14:creationId xmlns:p14="http://schemas.microsoft.com/office/powerpoint/2010/main" val="3295426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34" name="Google Shape;2006;p53">
            <a:extLst>
              <a:ext uri="{FF2B5EF4-FFF2-40B4-BE49-F238E27FC236}">
                <a16:creationId xmlns:a16="http://schemas.microsoft.com/office/drawing/2014/main" xmlns="" id="{EADFA14B-2A53-4E47-8CC8-FA2B41753A36}"/>
              </a:ext>
            </a:extLst>
          </p:cNvPr>
          <p:cNvSpPr txBox="1">
            <a:spLocks/>
          </p:cNvSpPr>
          <p:nvPr/>
        </p:nvSpPr>
        <p:spPr>
          <a:xfrm flipH="1">
            <a:off x="595957" y="40330"/>
            <a:ext cx="44631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000"/>
              <a:buFont typeface="Barlow Condensed SemiBold"/>
              <a:buNone/>
              <a:defRPr sz="3000" b="0" i="0" u="none" strike="noStrike" cap="none">
                <a:solidFill>
                  <a:schemeClr val="dk1"/>
                </a:solidFill>
                <a:latin typeface="Barlow Condensed SemiBold"/>
                <a:ea typeface="Barlow Condensed SemiBold"/>
                <a:cs typeface="Barlow Condensed SemiBold"/>
                <a:sym typeface="Barlow Condensed SemiBold"/>
              </a:defRPr>
            </a:lvl1pPr>
            <a:lvl2pPr marR="0" lvl="1"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R="0" lvl="2"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R="0" lvl="3"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l" rtl="0">
              <a:lnSpc>
                <a:spcPct val="8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r>
              <a:rPr lang="fr-FR" dirty="0">
                <a:latin typeface="Corbel" panose="020B0503020204020204" pitchFamily="34" charset="0"/>
              </a:rPr>
              <a:t>Inconvénients</a:t>
            </a:r>
          </a:p>
        </p:txBody>
      </p:sp>
      <p:sp>
        <p:nvSpPr>
          <p:cNvPr id="6" name="Ellipse 5">
            <a:extLst>
              <a:ext uri="{FF2B5EF4-FFF2-40B4-BE49-F238E27FC236}">
                <a16:creationId xmlns:a16="http://schemas.microsoft.com/office/drawing/2014/main" xmlns="" id="{B8DF1695-FC20-4A3A-A518-704CBEA4043A}"/>
              </a:ext>
            </a:extLst>
          </p:cNvPr>
          <p:cNvSpPr/>
          <p:nvPr/>
        </p:nvSpPr>
        <p:spPr>
          <a:xfrm>
            <a:off x="3655938" y="2126301"/>
            <a:ext cx="1752600" cy="86934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7" name="Flèche : haut 6">
            <a:extLst>
              <a:ext uri="{FF2B5EF4-FFF2-40B4-BE49-F238E27FC236}">
                <a16:creationId xmlns:a16="http://schemas.microsoft.com/office/drawing/2014/main" xmlns="" id="{B028C287-31B6-48C7-BF6B-A4119C4D93F7}"/>
              </a:ext>
            </a:extLst>
          </p:cNvPr>
          <p:cNvSpPr/>
          <p:nvPr/>
        </p:nvSpPr>
        <p:spPr>
          <a:xfrm>
            <a:off x="4389139" y="1678847"/>
            <a:ext cx="304800" cy="228600"/>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38" name="Flèche : haut 37">
            <a:extLst>
              <a:ext uri="{FF2B5EF4-FFF2-40B4-BE49-F238E27FC236}">
                <a16:creationId xmlns:a16="http://schemas.microsoft.com/office/drawing/2014/main" xmlns="" id="{C1ACCC9C-80CD-47D5-BA73-F551B55F0E74}"/>
              </a:ext>
            </a:extLst>
          </p:cNvPr>
          <p:cNvSpPr/>
          <p:nvPr/>
        </p:nvSpPr>
        <p:spPr>
          <a:xfrm rot="1426977">
            <a:off x="4898514" y="1779186"/>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latin typeface="Corbel" panose="020B0503020204020204" pitchFamily="34" charset="0"/>
            </a:endParaRPr>
          </a:p>
        </p:txBody>
      </p:sp>
      <p:sp>
        <p:nvSpPr>
          <p:cNvPr id="40" name="Flèche : haut 39">
            <a:extLst>
              <a:ext uri="{FF2B5EF4-FFF2-40B4-BE49-F238E27FC236}">
                <a16:creationId xmlns:a16="http://schemas.microsoft.com/office/drawing/2014/main" xmlns="" id="{327A2507-2D96-433D-9538-3AE75FCF5EA1}"/>
              </a:ext>
            </a:extLst>
          </p:cNvPr>
          <p:cNvSpPr/>
          <p:nvPr/>
        </p:nvSpPr>
        <p:spPr>
          <a:xfrm rot="8066914">
            <a:off x="5283784" y="2963947"/>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latin typeface="Corbel" panose="020B0503020204020204" pitchFamily="34" charset="0"/>
            </a:endParaRPr>
          </a:p>
        </p:txBody>
      </p:sp>
      <p:sp>
        <p:nvSpPr>
          <p:cNvPr id="41" name="Flèche : haut 40">
            <a:extLst>
              <a:ext uri="{FF2B5EF4-FFF2-40B4-BE49-F238E27FC236}">
                <a16:creationId xmlns:a16="http://schemas.microsoft.com/office/drawing/2014/main" xmlns="" id="{792DCBF2-9FC0-493C-8A99-AF541CACF41C}"/>
              </a:ext>
            </a:extLst>
          </p:cNvPr>
          <p:cNvSpPr/>
          <p:nvPr/>
        </p:nvSpPr>
        <p:spPr>
          <a:xfrm rot="20028763">
            <a:off x="3865360" y="1724995"/>
            <a:ext cx="304800" cy="21654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2" name="Flèche : haut 41">
            <a:extLst>
              <a:ext uri="{FF2B5EF4-FFF2-40B4-BE49-F238E27FC236}">
                <a16:creationId xmlns:a16="http://schemas.microsoft.com/office/drawing/2014/main" xmlns="" id="{BB7144FE-30F1-4D01-8E22-C23D70E66C4C}"/>
              </a:ext>
            </a:extLst>
          </p:cNvPr>
          <p:cNvSpPr/>
          <p:nvPr/>
        </p:nvSpPr>
        <p:spPr>
          <a:xfrm rot="3087643">
            <a:off x="5279412" y="2013560"/>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3" name="Flèche : haut 42">
            <a:extLst>
              <a:ext uri="{FF2B5EF4-FFF2-40B4-BE49-F238E27FC236}">
                <a16:creationId xmlns:a16="http://schemas.microsoft.com/office/drawing/2014/main" xmlns="" id="{B9511E3C-7568-4396-A26E-CC5622053078}"/>
              </a:ext>
            </a:extLst>
          </p:cNvPr>
          <p:cNvSpPr/>
          <p:nvPr/>
        </p:nvSpPr>
        <p:spPr>
          <a:xfrm rot="18969026">
            <a:off x="3439456" y="1988455"/>
            <a:ext cx="304800" cy="21654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4" name="Flèche : haut 43">
            <a:extLst>
              <a:ext uri="{FF2B5EF4-FFF2-40B4-BE49-F238E27FC236}">
                <a16:creationId xmlns:a16="http://schemas.microsoft.com/office/drawing/2014/main" xmlns="" id="{39EBD702-2014-42AA-858B-082774FC3E57}"/>
              </a:ext>
            </a:extLst>
          </p:cNvPr>
          <p:cNvSpPr/>
          <p:nvPr/>
        </p:nvSpPr>
        <p:spPr>
          <a:xfrm rot="5400000">
            <a:off x="5517732" y="2449296"/>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6" name="Flèche : haut 45">
            <a:extLst>
              <a:ext uri="{FF2B5EF4-FFF2-40B4-BE49-F238E27FC236}">
                <a16:creationId xmlns:a16="http://schemas.microsoft.com/office/drawing/2014/main" xmlns="" id="{FE477156-6374-486B-A726-B1B76C91C788}"/>
              </a:ext>
            </a:extLst>
          </p:cNvPr>
          <p:cNvSpPr/>
          <p:nvPr/>
        </p:nvSpPr>
        <p:spPr>
          <a:xfrm rot="16200000">
            <a:off x="3229980" y="2449297"/>
            <a:ext cx="304800" cy="21654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8" name="Flèche : haut 47">
            <a:extLst>
              <a:ext uri="{FF2B5EF4-FFF2-40B4-BE49-F238E27FC236}">
                <a16:creationId xmlns:a16="http://schemas.microsoft.com/office/drawing/2014/main" xmlns="" id="{D0BB648D-A479-4CAA-B1E5-E54217390191}"/>
              </a:ext>
            </a:extLst>
          </p:cNvPr>
          <p:cNvSpPr/>
          <p:nvPr/>
        </p:nvSpPr>
        <p:spPr>
          <a:xfrm rot="13556598">
            <a:off x="3413764" y="2921780"/>
            <a:ext cx="304800" cy="21654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49" name="Flèche : haut 48">
            <a:extLst>
              <a:ext uri="{FF2B5EF4-FFF2-40B4-BE49-F238E27FC236}">
                <a16:creationId xmlns:a16="http://schemas.microsoft.com/office/drawing/2014/main" xmlns="" id="{4FDFE8FA-020D-440D-B9CD-5F88F2888CE4}"/>
              </a:ext>
            </a:extLst>
          </p:cNvPr>
          <p:cNvSpPr/>
          <p:nvPr/>
        </p:nvSpPr>
        <p:spPr>
          <a:xfrm rot="11624731">
            <a:off x="3778309" y="3151143"/>
            <a:ext cx="304800" cy="21654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latin typeface="Corbel" panose="020B0503020204020204" pitchFamily="34" charset="0"/>
            </a:endParaRPr>
          </a:p>
        </p:txBody>
      </p:sp>
      <p:sp>
        <p:nvSpPr>
          <p:cNvPr id="50" name="Flèche : haut 49">
            <a:extLst>
              <a:ext uri="{FF2B5EF4-FFF2-40B4-BE49-F238E27FC236}">
                <a16:creationId xmlns:a16="http://schemas.microsoft.com/office/drawing/2014/main" xmlns="" id="{6C2B38A5-C4AE-47D6-9545-A19A3BB3D9E3}"/>
              </a:ext>
            </a:extLst>
          </p:cNvPr>
          <p:cNvSpPr/>
          <p:nvPr/>
        </p:nvSpPr>
        <p:spPr>
          <a:xfrm rot="10800000">
            <a:off x="4389139" y="3252047"/>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51" name="Flèche : haut 50">
            <a:extLst>
              <a:ext uri="{FF2B5EF4-FFF2-40B4-BE49-F238E27FC236}">
                <a16:creationId xmlns:a16="http://schemas.microsoft.com/office/drawing/2014/main" xmlns="" id="{B7049831-5371-4067-AF88-1F516B777441}"/>
              </a:ext>
            </a:extLst>
          </p:cNvPr>
          <p:cNvSpPr/>
          <p:nvPr/>
        </p:nvSpPr>
        <p:spPr>
          <a:xfrm rot="9740119">
            <a:off x="4873557" y="3186091"/>
            <a:ext cx="304800" cy="216546"/>
          </a:xfrm>
          <a:prstGeom prs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10" name="Ellipse 9">
            <a:extLst>
              <a:ext uri="{FF2B5EF4-FFF2-40B4-BE49-F238E27FC236}">
                <a16:creationId xmlns:a16="http://schemas.microsoft.com/office/drawing/2014/main" xmlns="" id="{70CA827B-7E4D-4A3A-A57B-B07729CE29BB}"/>
              </a:ext>
            </a:extLst>
          </p:cNvPr>
          <p:cNvSpPr/>
          <p:nvPr/>
        </p:nvSpPr>
        <p:spPr>
          <a:xfrm>
            <a:off x="5819280" y="1610639"/>
            <a:ext cx="1918904" cy="62910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Corbel" panose="020B0503020204020204" pitchFamily="34" charset="0"/>
            </a:endParaRPr>
          </a:p>
        </p:txBody>
      </p:sp>
      <p:sp>
        <p:nvSpPr>
          <p:cNvPr id="11" name="ZoneTexte 10">
            <a:extLst>
              <a:ext uri="{FF2B5EF4-FFF2-40B4-BE49-F238E27FC236}">
                <a16:creationId xmlns:a16="http://schemas.microsoft.com/office/drawing/2014/main" xmlns="" id="{A9A5CF35-B1DF-43D1-9BD8-2DB69CEA70C1}"/>
              </a:ext>
            </a:extLst>
          </p:cNvPr>
          <p:cNvSpPr txBox="1"/>
          <p:nvPr/>
        </p:nvSpPr>
        <p:spPr>
          <a:xfrm>
            <a:off x="5992626" y="1685729"/>
            <a:ext cx="2057400" cy="461665"/>
          </a:xfrm>
          <a:prstGeom prst="rect">
            <a:avLst/>
          </a:prstGeom>
          <a:noFill/>
          <a:ln>
            <a:noFill/>
          </a:ln>
        </p:spPr>
        <p:txBody>
          <a:bodyPr wrap="square" rtlCol="0">
            <a:spAutoFit/>
          </a:bodyPr>
          <a:lstStyle/>
          <a:p>
            <a:r>
              <a:rPr lang="fr-FR" sz="1200" dirty="0">
                <a:solidFill>
                  <a:schemeClr val="accent5">
                    <a:lumMod val="10000"/>
                  </a:schemeClr>
                </a:solidFill>
                <a:latin typeface="Corbel" panose="020B0503020204020204" pitchFamily="34" charset="0"/>
                <a:cs typeface="Times New Roman" panose="02020603050405020304" pitchFamily="18" charset="0"/>
              </a:rPr>
              <a:t>Limité par les modes  de conduite </a:t>
            </a:r>
            <a:r>
              <a:rPr lang="fr-FR" sz="1200" dirty="0">
                <a:latin typeface="Corbel" panose="020B0503020204020204" pitchFamily="34" charset="0"/>
              </a:rPr>
              <a:t>présélectionné</a:t>
            </a:r>
          </a:p>
        </p:txBody>
      </p:sp>
      <p:sp>
        <p:nvSpPr>
          <p:cNvPr id="14" name="Organigramme : Connecteur 13">
            <a:extLst>
              <a:ext uri="{FF2B5EF4-FFF2-40B4-BE49-F238E27FC236}">
                <a16:creationId xmlns:a16="http://schemas.microsoft.com/office/drawing/2014/main" xmlns="" id="{C89A32EC-C86E-46EC-A5D0-265D09B58DE0}"/>
              </a:ext>
            </a:extLst>
          </p:cNvPr>
          <p:cNvSpPr/>
          <p:nvPr/>
        </p:nvSpPr>
        <p:spPr>
          <a:xfrm>
            <a:off x="2264902" y="3544334"/>
            <a:ext cx="1579140" cy="510672"/>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5">
                    <a:lumMod val="10000"/>
                  </a:schemeClr>
                </a:solidFill>
                <a:latin typeface="Corbel" panose="020B0503020204020204" pitchFamily="34" charset="0"/>
                <a:cs typeface="Times New Roman" panose="02020603050405020304" pitchFamily="18" charset="0"/>
              </a:rPr>
              <a:t>Dérangeant</a:t>
            </a:r>
            <a:endParaRPr lang="fr-FR" sz="1200">
              <a:latin typeface="Corbel" panose="020B0503020204020204" pitchFamily="34" charset="0"/>
            </a:endParaRPr>
          </a:p>
        </p:txBody>
      </p:sp>
      <p:sp>
        <p:nvSpPr>
          <p:cNvPr id="64" name="Organigramme : Connecteur 63">
            <a:extLst>
              <a:ext uri="{FF2B5EF4-FFF2-40B4-BE49-F238E27FC236}">
                <a16:creationId xmlns:a16="http://schemas.microsoft.com/office/drawing/2014/main" xmlns="" id="{9E8991C3-EBC1-4436-AE04-8125FC1CEC1A}"/>
              </a:ext>
            </a:extLst>
          </p:cNvPr>
          <p:cNvSpPr/>
          <p:nvPr/>
        </p:nvSpPr>
        <p:spPr>
          <a:xfrm>
            <a:off x="5396469" y="1078386"/>
            <a:ext cx="1410030" cy="510672"/>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Fragile</a:t>
            </a:r>
            <a:endParaRPr lang="fr-FR" sz="1200" dirty="0">
              <a:latin typeface="Corbel" panose="020B0503020204020204" pitchFamily="34" charset="0"/>
            </a:endParaRPr>
          </a:p>
        </p:txBody>
      </p:sp>
      <p:sp>
        <p:nvSpPr>
          <p:cNvPr id="65" name="Organigramme : Connecteur 64">
            <a:extLst>
              <a:ext uri="{FF2B5EF4-FFF2-40B4-BE49-F238E27FC236}">
                <a16:creationId xmlns:a16="http://schemas.microsoft.com/office/drawing/2014/main" xmlns="" id="{3B3049FA-943B-45F9-AEEB-71830F49B2E5}"/>
              </a:ext>
            </a:extLst>
          </p:cNvPr>
          <p:cNvSpPr/>
          <p:nvPr/>
        </p:nvSpPr>
        <p:spPr>
          <a:xfrm>
            <a:off x="1176681" y="2887604"/>
            <a:ext cx="1946731" cy="587064"/>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Absorbe la plupart des chocs</a:t>
            </a:r>
            <a:endParaRPr lang="fr-FR" sz="1200" dirty="0">
              <a:latin typeface="Corbel" panose="020B0503020204020204" pitchFamily="34" charset="0"/>
            </a:endParaRPr>
          </a:p>
        </p:txBody>
      </p:sp>
      <p:sp>
        <p:nvSpPr>
          <p:cNvPr id="66" name="Organigramme : Connecteur 65">
            <a:extLst>
              <a:ext uri="{FF2B5EF4-FFF2-40B4-BE49-F238E27FC236}">
                <a16:creationId xmlns:a16="http://schemas.microsoft.com/office/drawing/2014/main" xmlns="" id="{44B774A0-7A1E-4934-875B-2179A8AF278C}"/>
              </a:ext>
            </a:extLst>
          </p:cNvPr>
          <p:cNvSpPr/>
          <p:nvPr/>
        </p:nvSpPr>
        <p:spPr>
          <a:xfrm>
            <a:off x="1145562" y="2282822"/>
            <a:ext cx="1752601" cy="510672"/>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5">
                    <a:lumMod val="10000"/>
                  </a:schemeClr>
                </a:solidFill>
                <a:latin typeface="Corbel" panose="020B0503020204020204" pitchFamily="34" charset="0"/>
                <a:cs typeface="Times New Roman" panose="02020603050405020304" pitchFamily="18" charset="0"/>
              </a:rPr>
              <a:t>Non réglable</a:t>
            </a:r>
            <a:endParaRPr lang="fr-FR" sz="1200">
              <a:latin typeface="Corbel" panose="020B0503020204020204" pitchFamily="34" charset="0"/>
            </a:endParaRPr>
          </a:p>
        </p:txBody>
      </p:sp>
      <p:sp>
        <p:nvSpPr>
          <p:cNvPr id="67" name="Organigramme : Connecteur 66">
            <a:extLst>
              <a:ext uri="{FF2B5EF4-FFF2-40B4-BE49-F238E27FC236}">
                <a16:creationId xmlns:a16="http://schemas.microsoft.com/office/drawing/2014/main" xmlns="" id="{0B675DB7-482D-4B0A-88E8-44F02AD5B21C}"/>
              </a:ext>
            </a:extLst>
          </p:cNvPr>
          <p:cNvSpPr/>
          <p:nvPr/>
        </p:nvSpPr>
        <p:spPr>
          <a:xfrm>
            <a:off x="1447800" y="1612952"/>
            <a:ext cx="1912896" cy="513349"/>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200" dirty="0">
                <a:solidFill>
                  <a:schemeClr val="accent5">
                    <a:lumMod val="10000"/>
                  </a:schemeClr>
                </a:solidFill>
                <a:latin typeface="Corbel" panose="020B0503020204020204" pitchFamily="34" charset="0"/>
                <a:cs typeface="Times New Roman" panose="02020603050405020304" pitchFamily="18" charset="0"/>
              </a:rPr>
              <a:t>Lourde</a:t>
            </a:r>
          </a:p>
        </p:txBody>
      </p:sp>
      <p:sp>
        <p:nvSpPr>
          <p:cNvPr id="68" name="Organigramme : Connecteur 67">
            <a:extLst>
              <a:ext uri="{FF2B5EF4-FFF2-40B4-BE49-F238E27FC236}">
                <a16:creationId xmlns:a16="http://schemas.microsoft.com/office/drawing/2014/main" xmlns="" id="{2CF7D2CD-13EC-4047-B26D-A6DA9490B156}"/>
              </a:ext>
            </a:extLst>
          </p:cNvPr>
          <p:cNvSpPr/>
          <p:nvPr/>
        </p:nvSpPr>
        <p:spPr>
          <a:xfrm>
            <a:off x="2792269" y="993913"/>
            <a:ext cx="1410030" cy="574831"/>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Temps de réaction lent</a:t>
            </a:r>
            <a:endParaRPr lang="fr-FR" sz="1200" dirty="0">
              <a:latin typeface="Corbel" panose="020B0503020204020204" pitchFamily="34" charset="0"/>
            </a:endParaRPr>
          </a:p>
        </p:txBody>
      </p:sp>
      <p:sp>
        <p:nvSpPr>
          <p:cNvPr id="69" name="Organigramme : Connecteur 68">
            <a:extLst>
              <a:ext uri="{FF2B5EF4-FFF2-40B4-BE49-F238E27FC236}">
                <a16:creationId xmlns:a16="http://schemas.microsoft.com/office/drawing/2014/main" xmlns="" id="{196D924D-D271-4C44-9825-726E0F22F3DF}"/>
              </a:ext>
            </a:extLst>
          </p:cNvPr>
          <p:cNvSpPr/>
          <p:nvPr/>
        </p:nvSpPr>
        <p:spPr>
          <a:xfrm>
            <a:off x="4256554" y="958188"/>
            <a:ext cx="1046043" cy="510672"/>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chère</a:t>
            </a:r>
            <a:endParaRPr lang="fr-FR" sz="1200" dirty="0">
              <a:latin typeface="Corbel" panose="020B0503020204020204" pitchFamily="34" charset="0"/>
            </a:endParaRPr>
          </a:p>
        </p:txBody>
      </p:sp>
      <p:sp>
        <p:nvSpPr>
          <p:cNvPr id="70" name="Organigramme : Connecteur 69">
            <a:extLst>
              <a:ext uri="{FF2B5EF4-FFF2-40B4-BE49-F238E27FC236}">
                <a16:creationId xmlns:a16="http://schemas.microsoft.com/office/drawing/2014/main" xmlns="" id="{0535C636-0AD4-4768-B6EA-F3CFB31142FE}"/>
              </a:ext>
            </a:extLst>
          </p:cNvPr>
          <p:cNvSpPr/>
          <p:nvPr/>
        </p:nvSpPr>
        <p:spPr>
          <a:xfrm>
            <a:off x="5687816" y="2925009"/>
            <a:ext cx="2605016" cy="587064"/>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bg1">
                    <a:lumMod val="10000"/>
                  </a:schemeClr>
                </a:solidFill>
                <a:latin typeface="Corbel" panose="020B0503020204020204" pitchFamily="34" charset="0"/>
              </a:rPr>
              <a:t>modifie que le coefficient d’amortissement visqueux</a:t>
            </a:r>
          </a:p>
        </p:txBody>
      </p:sp>
      <p:sp>
        <p:nvSpPr>
          <p:cNvPr id="71" name="Organigramme : Connecteur 70">
            <a:extLst>
              <a:ext uri="{FF2B5EF4-FFF2-40B4-BE49-F238E27FC236}">
                <a16:creationId xmlns:a16="http://schemas.microsoft.com/office/drawing/2014/main" xmlns="" id="{40B22EE2-478D-4607-85B3-0FB01001BD1C}"/>
              </a:ext>
            </a:extLst>
          </p:cNvPr>
          <p:cNvSpPr/>
          <p:nvPr/>
        </p:nvSpPr>
        <p:spPr>
          <a:xfrm>
            <a:off x="5442374" y="3629820"/>
            <a:ext cx="1949025" cy="510672"/>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Incapable d’ajouter l'énergie</a:t>
            </a:r>
            <a:endParaRPr lang="fr-FR" sz="1200" dirty="0">
              <a:latin typeface="Corbel" panose="020B0503020204020204" pitchFamily="34" charset="0"/>
            </a:endParaRPr>
          </a:p>
        </p:txBody>
      </p:sp>
      <p:sp>
        <p:nvSpPr>
          <p:cNvPr id="72" name="Organigramme : Connecteur 71">
            <a:extLst>
              <a:ext uri="{FF2B5EF4-FFF2-40B4-BE49-F238E27FC236}">
                <a16:creationId xmlns:a16="http://schemas.microsoft.com/office/drawing/2014/main" xmlns="" id="{8CE459A3-FFCE-44F4-954C-DAC2DE2ABAE4}"/>
              </a:ext>
            </a:extLst>
          </p:cNvPr>
          <p:cNvSpPr/>
          <p:nvPr/>
        </p:nvSpPr>
        <p:spPr>
          <a:xfrm>
            <a:off x="3863235" y="3788290"/>
            <a:ext cx="1514925" cy="510672"/>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accent5">
                    <a:lumMod val="10000"/>
                  </a:schemeClr>
                </a:solidFill>
                <a:latin typeface="Corbel" panose="020B0503020204020204" pitchFamily="34" charset="0"/>
                <a:cs typeface="Times New Roman" panose="02020603050405020304" pitchFamily="18" charset="0"/>
              </a:rPr>
              <a:t>Difficile  à  maintenir</a:t>
            </a:r>
            <a:endParaRPr lang="fr-FR" sz="1200" dirty="0">
              <a:latin typeface="Corbel" panose="020B0503020204020204" pitchFamily="34" charset="0"/>
            </a:endParaRPr>
          </a:p>
        </p:txBody>
      </p:sp>
      <p:sp>
        <p:nvSpPr>
          <p:cNvPr id="73" name="Organigramme : Connecteur 72">
            <a:extLst>
              <a:ext uri="{FF2B5EF4-FFF2-40B4-BE49-F238E27FC236}">
                <a16:creationId xmlns:a16="http://schemas.microsoft.com/office/drawing/2014/main" xmlns="" id="{7BE2435C-080D-48F4-9B24-B2E4D91817E9}"/>
              </a:ext>
            </a:extLst>
          </p:cNvPr>
          <p:cNvSpPr/>
          <p:nvPr/>
        </p:nvSpPr>
        <p:spPr>
          <a:xfrm>
            <a:off x="5955324" y="2310803"/>
            <a:ext cx="1918904" cy="510672"/>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a:solidFill>
                  <a:schemeClr val="accent5">
                    <a:lumMod val="10000"/>
                  </a:schemeClr>
                </a:solidFill>
                <a:latin typeface="Corbel" panose="020B0503020204020204" pitchFamily="34" charset="0"/>
                <a:cs typeface="Times New Roman" panose="02020603050405020304" pitchFamily="18" charset="0"/>
              </a:rPr>
              <a:t>lourde</a:t>
            </a:r>
            <a:endParaRPr lang="fr-FR" sz="1200">
              <a:latin typeface="Corbel" panose="020B0503020204020204" pitchFamily="34" charset="0"/>
            </a:endParaRPr>
          </a:p>
        </p:txBody>
      </p:sp>
      <p:sp>
        <p:nvSpPr>
          <p:cNvPr id="17" name="ZoneTexte 16">
            <a:extLst>
              <a:ext uri="{FF2B5EF4-FFF2-40B4-BE49-F238E27FC236}">
                <a16:creationId xmlns:a16="http://schemas.microsoft.com/office/drawing/2014/main" xmlns="" id="{EFD70FAE-B506-4F04-94AC-C36B3D341667}"/>
              </a:ext>
            </a:extLst>
          </p:cNvPr>
          <p:cNvSpPr txBox="1"/>
          <p:nvPr/>
        </p:nvSpPr>
        <p:spPr>
          <a:xfrm>
            <a:off x="3730932" y="2424375"/>
            <a:ext cx="1621214" cy="307777"/>
          </a:xfrm>
          <a:prstGeom prst="rect">
            <a:avLst/>
          </a:prstGeom>
          <a:solidFill>
            <a:schemeClr val="bg1">
              <a:lumMod val="75000"/>
            </a:schemeClr>
          </a:solidFill>
        </p:spPr>
        <p:txBody>
          <a:bodyPr wrap="square" rtlCol="0">
            <a:spAutoFit/>
          </a:bodyPr>
          <a:lstStyle/>
          <a:p>
            <a:r>
              <a:rPr lang="fr-FR" dirty="0"/>
              <a:t>Les inconvénients</a:t>
            </a:r>
          </a:p>
        </p:txBody>
      </p:sp>
      <p:sp>
        <p:nvSpPr>
          <p:cNvPr id="23" name="Organigramme : Procédé 22">
            <a:extLst>
              <a:ext uri="{FF2B5EF4-FFF2-40B4-BE49-F238E27FC236}">
                <a16:creationId xmlns:a16="http://schemas.microsoft.com/office/drawing/2014/main" xmlns="" id="{848E9642-7560-4B5E-9DFD-B4BC7FCB0019}"/>
              </a:ext>
            </a:extLst>
          </p:cNvPr>
          <p:cNvSpPr/>
          <p:nvPr/>
        </p:nvSpPr>
        <p:spPr>
          <a:xfrm>
            <a:off x="7021326" y="4327747"/>
            <a:ext cx="293874" cy="274164"/>
          </a:xfrm>
          <a:prstGeom prst="flowChartProcess">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Organigramme : Procédé 122">
            <a:extLst>
              <a:ext uri="{FF2B5EF4-FFF2-40B4-BE49-F238E27FC236}">
                <a16:creationId xmlns:a16="http://schemas.microsoft.com/office/drawing/2014/main" xmlns="" id="{E74F230C-9319-46D8-A8C8-DE3AC4705679}"/>
              </a:ext>
            </a:extLst>
          </p:cNvPr>
          <p:cNvSpPr/>
          <p:nvPr/>
        </p:nvSpPr>
        <p:spPr>
          <a:xfrm>
            <a:off x="302083" y="4329729"/>
            <a:ext cx="293874" cy="274164"/>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xmlns="" id="{81A90A38-1D5B-4DAD-9E40-1EC3798FC6DA}"/>
              </a:ext>
            </a:extLst>
          </p:cNvPr>
          <p:cNvSpPr txBox="1"/>
          <p:nvPr/>
        </p:nvSpPr>
        <p:spPr>
          <a:xfrm>
            <a:off x="902581" y="4266711"/>
            <a:ext cx="1752602" cy="523220"/>
          </a:xfrm>
          <a:prstGeom prst="rect">
            <a:avLst/>
          </a:prstGeom>
          <a:noFill/>
        </p:spPr>
        <p:txBody>
          <a:bodyPr wrap="square" rtlCol="0">
            <a:spAutoFit/>
          </a:bodyPr>
          <a:lstStyle/>
          <a:p>
            <a:r>
              <a:rPr lang="fr-FR" dirty="0"/>
              <a:t>Suspension passive</a:t>
            </a:r>
          </a:p>
        </p:txBody>
      </p:sp>
      <p:sp>
        <p:nvSpPr>
          <p:cNvPr id="125" name="ZoneTexte 124">
            <a:extLst>
              <a:ext uri="{FF2B5EF4-FFF2-40B4-BE49-F238E27FC236}">
                <a16:creationId xmlns:a16="http://schemas.microsoft.com/office/drawing/2014/main" xmlns="" id="{003C46D4-0A8A-45CD-A5A9-B12A7B909067}"/>
              </a:ext>
            </a:extLst>
          </p:cNvPr>
          <p:cNvSpPr txBox="1"/>
          <p:nvPr/>
        </p:nvSpPr>
        <p:spPr>
          <a:xfrm>
            <a:off x="7593727" y="4266711"/>
            <a:ext cx="1752601" cy="523220"/>
          </a:xfrm>
          <a:prstGeom prst="rect">
            <a:avLst/>
          </a:prstGeom>
          <a:noFill/>
        </p:spPr>
        <p:txBody>
          <a:bodyPr wrap="square" rtlCol="0">
            <a:spAutoFit/>
          </a:bodyPr>
          <a:lstStyle/>
          <a:p>
            <a:r>
              <a:rPr lang="fr-FR" dirty="0"/>
              <a:t>Suspension adaptative</a:t>
            </a:r>
          </a:p>
        </p:txBody>
      </p:sp>
      <p:sp>
        <p:nvSpPr>
          <p:cNvPr id="2" name="AutoShape 2" descr="Comment Rédiger Un Bon Cahier Des Charges">
            <a:extLst>
              <a:ext uri="{FF2B5EF4-FFF2-40B4-BE49-F238E27FC236}">
                <a16:creationId xmlns:a16="http://schemas.microsoft.com/office/drawing/2014/main" xmlns="" id="{58C84A3F-D797-4E77-918E-C2C44EB495B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21881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My Creative CV XL by Slidesgo">
  <a:themeElements>
    <a:clrScheme name="Simple Light">
      <a:dk1>
        <a:srgbClr val="434343"/>
      </a:dk1>
      <a:lt1>
        <a:srgbClr val="E9E6E1"/>
      </a:lt1>
      <a:dk2>
        <a:srgbClr val="0C2E3A"/>
      </a:dk2>
      <a:lt2>
        <a:srgbClr val="018790"/>
      </a:lt2>
      <a:accent1>
        <a:srgbClr val="FFD497"/>
      </a:accent1>
      <a:accent2>
        <a:srgbClr val="1DCDC3"/>
      </a:accent2>
      <a:accent3>
        <a:srgbClr val="78001B"/>
      </a:accent3>
      <a:accent4>
        <a:srgbClr val="F5340B"/>
      </a:accent4>
      <a:accent5>
        <a:srgbClr val="FF823B"/>
      </a:accent5>
      <a:accent6>
        <a:srgbClr val="FFA73B"/>
      </a:accent6>
      <a:hlink>
        <a:srgbClr val="1DCD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5060</TotalTime>
  <Words>2730</Words>
  <Application>Microsoft Office PowerPoint</Application>
  <PresentationFormat>Affichage à l'écran (16:9)</PresentationFormat>
  <Paragraphs>230</Paragraphs>
  <Slides>41</Slides>
  <Notes>41</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41</vt:i4>
      </vt:variant>
    </vt:vector>
  </HeadingPairs>
  <TitlesOfParts>
    <vt:vector size="58" baseType="lpstr">
      <vt:lpstr>Arial</vt:lpstr>
      <vt:lpstr>Times New Roman</vt:lpstr>
      <vt:lpstr>Calibri</vt:lpstr>
      <vt:lpstr>Fira Sans Extra Condensed Medium</vt:lpstr>
      <vt:lpstr>Barlow Condensed SemiBold</vt:lpstr>
      <vt:lpstr>Tahoma</vt:lpstr>
      <vt:lpstr>Barlow Condensed</vt:lpstr>
      <vt:lpstr>RomanC</vt:lpstr>
      <vt:lpstr>Ubuntu</vt:lpstr>
      <vt:lpstr>Kumbh Sans SemiBold</vt:lpstr>
      <vt:lpstr>Arvo</vt:lpstr>
      <vt:lpstr>Corbel</vt:lpstr>
      <vt:lpstr>Cambria</vt:lpstr>
      <vt:lpstr>Calibri Light</vt:lpstr>
      <vt:lpstr>Arial Narrow</vt:lpstr>
      <vt:lpstr>Cambria Math</vt:lpstr>
      <vt:lpstr>My Creative CV XL by Slidesgo</vt:lpstr>
      <vt:lpstr>Projet fin d’étude  </vt:lpstr>
      <vt:lpstr>Plan </vt:lpstr>
      <vt:lpstr>Présentation PowerPoint</vt:lpstr>
      <vt:lpstr>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Étude cinétique et choix de composants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pour votre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ezflzqihfbvlqhfIVE RESUME</dc:title>
  <dc:creator>ben jemaa aymen</dc:creator>
  <cp:lastModifiedBy>ben jemaa aymen</cp:lastModifiedBy>
  <cp:revision>368</cp:revision>
  <dcterms:modified xsi:type="dcterms:W3CDTF">2023-06-01T17:45:20Z</dcterms:modified>
</cp:coreProperties>
</file>